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4" r:id="rId4"/>
    <p:sldId id="272" r:id="rId5"/>
    <p:sldId id="273" r:id="rId6"/>
    <p:sldId id="261" r:id="rId7"/>
    <p:sldId id="259" r:id="rId8"/>
    <p:sldId id="265" r:id="rId9"/>
    <p:sldId id="266" r:id="rId10"/>
    <p:sldId id="278" r:id="rId11"/>
    <p:sldId id="281" r:id="rId12"/>
    <p:sldId id="282" r:id="rId13"/>
    <p:sldId id="277" r:id="rId14"/>
    <p:sldId id="279" r:id="rId15"/>
    <p:sldId id="280" r:id="rId16"/>
    <p:sldId id="284" r:id="rId17"/>
    <p:sldId id="260" r:id="rId18"/>
    <p:sldId id="285" r:id="rId19"/>
    <p:sldId id="283" r:id="rId20"/>
    <p:sldId id="286" r:id="rId21"/>
    <p:sldId id="289" r:id="rId22"/>
    <p:sldId id="288" r:id="rId23"/>
    <p:sldId id="267" r:id="rId24"/>
    <p:sldId id="268" r:id="rId25"/>
    <p:sldId id="269" r:id="rId26"/>
    <p:sldId id="270" r:id="rId27"/>
    <p:sldId id="271" r:id="rId28"/>
    <p:sldId id="290" r:id="rId29"/>
    <p:sldId id="263" r:id="rId3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122378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229113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10961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275352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305905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87816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136110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13888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123601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18146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307764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77380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329765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101734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132984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C1CC6B2-6265-4E4B-9B8F-F9DA7D527456}"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393378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1CC6B2-6265-4E4B-9B8F-F9DA7D527456}" type="datetimeFigureOut">
              <a:rPr lang="en-US" smtClean="0"/>
              <a:pPr/>
              <a:t>12/27/2021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6EBA92-3E41-44CC-9935-7968E91C260F}" type="slidenum">
              <a:rPr lang="en-US" smtClean="0"/>
              <a:pPr/>
              <a:t>‹#›</a:t>
            </a:fld>
            <a:endParaRPr lang="en-US"/>
          </a:p>
        </p:txBody>
      </p:sp>
    </p:spTree>
    <p:extLst>
      <p:ext uri="{BB962C8B-B14F-4D97-AF65-F5344CB8AC3E}">
        <p14:creationId xmlns:p14="http://schemas.microsoft.com/office/powerpoint/2010/main" xmlns="" val="4235373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iktok.com/t/ZM87kuR6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kyhousing.org/homeownershi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in.gov/ihcda/files/FP-FHA-Program-Guide-7.22.21.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in.gov/ihcda/files/Next-Home-FHA-PG-7.28.21.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n.gov/ihcda/files/MCC-PROGRAM-GUIDE-12.16.20.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aqs.in.gov/hc/en-us/articles/115005068107-How-does-IHCDA-s-down-payment-assistance-program-work-" TargetMode="External"/><Relationship Id="rId7" Type="http://schemas.openxmlformats.org/officeDocument/2006/relationships/image" Target="../media/image15.png"/><Relationship Id="rId2" Type="http://schemas.openxmlformats.org/officeDocument/2006/relationships/hyperlink" Target="https://www.in.gov/ihcda/files/PL-MASTER-6.2.21.pdf" TargetMode="External"/><Relationship Id="rId1" Type="http://schemas.openxmlformats.org/officeDocument/2006/relationships/slideLayout" Target="../slideLayouts/slideLayout2.xml"/><Relationship Id="rId6" Type="http://schemas.openxmlformats.org/officeDocument/2006/relationships/hyperlink" Target="https://faqs.in.gov/hc/en-us/articles/115005240908-What-is-a-targeted-area-" TargetMode="External"/><Relationship Id="rId5" Type="http://schemas.openxmlformats.org/officeDocument/2006/relationships/hyperlink" Target="https://www.in.gov/ihcda/lenders-and-realtors/targeted-areas/" TargetMode="External"/><Relationship Id="rId4" Type="http://schemas.openxmlformats.org/officeDocument/2006/relationships/hyperlink" Target="https://faqs.in.gov/hc/en-us/articles/115005068087-How-do-I-go-about-getting-started-with-the-buying-proces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dic.gov/resources/consumers/money-smart/teach-money-smart/money-smart-for-adults.html" TargetMode="External"/><Relationship Id="rId2" Type="http://schemas.openxmlformats.org/officeDocument/2006/relationships/hyperlink" Target="https://urldefense.com/v3/__https:/www.mba.org/advocacy-and-policy/general-policy-issues/building-generational-wealth-through-homeownership__;!!JeQLHnoXi0iN!61yaU6WJVUyFSjRs5JbjAvNBSA4iSX4jNOwgz3do725S7mzn3o-X7PCunG-SeTKIfUZx$" TargetMode="External"/><Relationship Id="rId1" Type="http://schemas.openxmlformats.org/officeDocument/2006/relationships/slideLayout" Target="../slideLayouts/slideLayout2.xml"/><Relationship Id="rId6" Type="http://schemas.openxmlformats.org/officeDocument/2006/relationships/hyperlink" Target="https://static1.squarespace.com/static/5bdb97b625bf024df305e3ae/t/6156b832b241e9210a6ecc29/1633073208169/COS565_2021NextGenHomebuyerReport_R3V1-09-29-21_Digital.pdf" TargetMode="External"/><Relationship Id="rId5" Type="http://schemas.openxmlformats.org/officeDocument/2006/relationships/hyperlink" Target="https://docs.google.com/presentation/d/1hnWjKFYYnjRMqsQy6gKmHCWs9Ql1QQrFU-OWvU8RtIc/edit" TargetMode="External"/><Relationship Id="rId4" Type="http://schemas.openxmlformats.org/officeDocument/2006/relationships/hyperlink" Target="https://vimeo.com/654134167/779d84614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3887839" cy="2372168"/>
          </a:xfrm>
        </p:spPr>
        <p:txBody>
          <a:bodyPr>
            <a:normAutofit/>
          </a:bodyPr>
          <a:lstStyle/>
          <a:p>
            <a:pPr>
              <a:lnSpc>
                <a:spcPct val="90000"/>
              </a:lnSpc>
            </a:pPr>
            <a:r>
              <a:rPr lang="en-US" sz="3000"/>
              <a:t/>
            </a:r>
            <a:br>
              <a:rPr lang="en-US" sz="3000"/>
            </a:br>
            <a:r>
              <a:rPr lang="en-US" sz="3000"/>
              <a:t/>
            </a:r>
            <a:br>
              <a:rPr lang="en-US" sz="3000"/>
            </a:br>
            <a:r>
              <a:rPr lang="en-US" sz="3000"/>
              <a:t>Building Generational Wealth</a:t>
            </a:r>
          </a:p>
        </p:txBody>
      </p:sp>
      <p:sp>
        <p:nvSpPr>
          <p:cNvPr id="3" name="Subtitle 2"/>
          <p:cNvSpPr>
            <a:spLocks noGrp="1"/>
          </p:cNvSpPr>
          <p:nvPr>
            <p:ph type="subTitle" idx="1"/>
          </p:nvPr>
        </p:nvSpPr>
        <p:spPr>
          <a:xfrm>
            <a:off x="5380563" y="4050833"/>
            <a:ext cx="3893440" cy="1096899"/>
          </a:xfrm>
        </p:spPr>
        <p:txBody>
          <a:bodyPr>
            <a:normAutofit/>
          </a:bodyPr>
          <a:lstStyle/>
          <a:p>
            <a:endParaRPr lang="en-US" dirty="0"/>
          </a:p>
          <a:p>
            <a:r>
              <a:rPr lang="en-US" dirty="0"/>
              <a:t>Presented by the IN/KY Mortgage Banker’s Association Future Leaders</a:t>
            </a:r>
          </a:p>
        </p:txBody>
      </p:sp>
    </p:spTree>
    <p:extLst>
      <p:ext uri="{BB962C8B-B14F-4D97-AF65-F5344CB8AC3E}">
        <p14:creationId xmlns:p14="http://schemas.microsoft.com/office/powerpoint/2010/main" xmlns="" val="29644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4448A-5D3E-491A-912B-26CC2AC78E5F}"/>
              </a:ext>
            </a:extLst>
          </p:cNvPr>
          <p:cNvSpPr>
            <a:spLocks noGrp="1"/>
          </p:cNvSpPr>
          <p:nvPr>
            <p:ph type="title"/>
          </p:nvPr>
        </p:nvSpPr>
        <p:spPr>
          <a:xfrm>
            <a:off x="677334" y="609600"/>
            <a:ext cx="8596668" cy="670560"/>
          </a:xfrm>
        </p:spPr>
        <p:txBody>
          <a:bodyPr>
            <a:normAutofit/>
          </a:bodyPr>
          <a:lstStyle/>
          <a:p>
            <a:r>
              <a:rPr lang="en-US" dirty="0"/>
              <a:t>Social Media Initiative</a:t>
            </a:r>
          </a:p>
        </p:txBody>
      </p:sp>
      <p:sp>
        <p:nvSpPr>
          <p:cNvPr id="3" name="Content Placeholder 2">
            <a:extLst>
              <a:ext uri="{FF2B5EF4-FFF2-40B4-BE49-F238E27FC236}">
                <a16:creationId xmlns:a16="http://schemas.microsoft.com/office/drawing/2014/main" xmlns="" id="{2701CC4C-73FF-4CCD-9C06-8D1AF169219E}"/>
              </a:ext>
            </a:extLst>
          </p:cNvPr>
          <p:cNvSpPr>
            <a:spLocks noGrp="1"/>
          </p:cNvSpPr>
          <p:nvPr>
            <p:ph idx="1"/>
          </p:nvPr>
        </p:nvSpPr>
        <p:spPr>
          <a:xfrm>
            <a:off x="517792" y="1463040"/>
            <a:ext cx="8756209" cy="5213181"/>
          </a:xfrm>
        </p:spPr>
        <p:txBody>
          <a:bodyPr>
            <a:normAutofit/>
          </a:bodyPr>
          <a:lstStyle/>
          <a:p>
            <a:r>
              <a:rPr lang="en-US" dirty="0"/>
              <a:t>Kentucky Housing Corporation (KHC) has staggering information to support why one initiative we need to combat is social media presence and speaking to younger generations. The following slides will address this information as it was obtained by KHC.</a:t>
            </a:r>
          </a:p>
          <a:p>
            <a:r>
              <a:rPr lang="en-US" dirty="0"/>
              <a:t>Opportunities for us to continue the work</a:t>
            </a:r>
          </a:p>
          <a:p>
            <a:pPr lvl="1"/>
            <a:r>
              <a:rPr lang="en-US" dirty="0"/>
              <a:t>Social media presence, to be a top source in these communities for Homeownership information. Reaching the younger generation to educate about money. </a:t>
            </a:r>
          </a:p>
          <a:p>
            <a:pPr lvl="1"/>
            <a:r>
              <a:rPr lang="en-US" dirty="0"/>
              <a:t>The KHC report indicates youth learning about money at a young age correlates with:</a:t>
            </a:r>
          </a:p>
          <a:p>
            <a:pPr lvl="2"/>
            <a:r>
              <a:rPr lang="en-US" dirty="0"/>
              <a:t>Having an emergency fund, contributing to savings, contributing to investments and HSA’s as well as education savings and $500/</a:t>
            </a:r>
            <a:r>
              <a:rPr lang="en-US" dirty="0" err="1"/>
              <a:t>mo</a:t>
            </a:r>
            <a:r>
              <a:rPr lang="en-US" dirty="0"/>
              <a:t> or more to savings and investments.</a:t>
            </a:r>
          </a:p>
          <a:p>
            <a:r>
              <a:rPr lang="en-US" dirty="0"/>
              <a:t>What is NextGen (</a:t>
            </a:r>
            <a:r>
              <a:rPr lang="en-US" dirty="0" err="1"/>
              <a:t>GenZ</a:t>
            </a:r>
            <a:r>
              <a:rPr lang="en-US" dirty="0"/>
              <a:t> &amp; Millennials) Buyers saying about home ownership ?</a:t>
            </a:r>
          </a:p>
          <a:p>
            <a:pPr lvl="1"/>
            <a:r>
              <a:rPr lang="en-US" dirty="0"/>
              <a:t>Who influences this generation ?</a:t>
            </a:r>
          </a:p>
          <a:p>
            <a:pPr lvl="2"/>
            <a:r>
              <a:rPr lang="en-US" dirty="0"/>
              <a:t>Platforms used weekly : 9 of 10 check Facebook and 7 of 10 check Instagram and YouTube</a:t>
            </a:r>
          </a:p>
          <a:p>
            <a:pPr lvl="2"/>
            <a:r>
              <a:rPr lang="en-US" dirty="0"/>
              <a:t>97.5 % They turn to online resources- they do not go to real estate professionals</a:t>
            </a:r>
          </a:p>
          <a:p>
            <a:pPr lvl="3"/>
            <a:r>
              <a:rPr lang="en-US" dirty="0"/>
              <a:t>This is scary considering the amount of misinformation that can be found online and the lack of use of professionals is very concerning </a:t>
            </a:r>
          </a:p>
          <a:p>
            <a:endParaRPr lang="en-US" dirty="0"/>
          </a:p>
        </p:txBody>
      </p:sp>
    </p:spTree>
    <p:extLst>
      <p:ext uri="{BB962C8B-B14F-4D97-AF65-F5344CB8AC3E}">
        <p14:creationId xmlns:p14="http://schemas.microsoft.com/office/powerpoint/2010/main" xmlns="" val="16361312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0E9C0-C2E3-40FC-9798-7E0F9DF512FE}"/>
              </a:ext>
            </a:extLst>
          </p:cNvPr>
          <p:cNvSpPr>
            <a:spLocks noGrp="1"/>
          </p:cNvSpPr>
          <p:nvPr>
            <p:ph type="title"/>
          </p:nvPr>
        </p:nvSpPr>
        <p:spPr>
          <a:xfrm>
            <a:off x="677334" y="609600"/>
            <a:ext cx="8596668" cy="703811"/>
          </a:xfrm>
        </p:spPr>
        <p:txBody>
          <a:bodyPr/>
          <a:lstStyle/>
          <a:p>
            <a:r>
              <a:rPr lang="en-US" dirty="0"/>
              <a:t>Social Media Initiative</a:t>
            </a:r>
          </a:p>
        </p:txBody>
      </p:sp>
      <p:sp>
        <p:nvSpPr>
          <p:cNvPr id="3" name="Content Placeholder 2">
            <a:extLst>
              <a:ext uri="{FF2B5EF4-FFF2-40B4-BE49-F238E27FC236}">
                <a16:creationId xmlns:a16="http://schemas.microsoft.com/office/drawing/2014/main" xmlns="" id="{60CDD496-36FA-42BE-9A68-CBA46665EC28}"/>
              </a:ext>
            </a:extLst>
          </p:cNvPr>
          <p:cNvSpPr>
            <a:spLocks noGrp="1"/>
          </p:cNvSpPr>
          <p:nvPr>
            <p:ph idx="1"/>
          </p:nvPr>
        </p:nvSpPr>
        <p:spPr>
          <a:xfrm>
            <a:off x="677334" y="1470633"/>
            <a:ext cx="8596668" cy="3880773"/>
          </a:xfrm>
        </p:spPr>
        <p:txBody>
          <a:bodyPr/>
          <a:lstStyle/>
          <a:p>
            <a:r>
              <a:rPr lang="en-US" dirty="0"/>
              <a:t>Infographic on where people are going to obtain personal finance information. Generations are not looking to industry leaders for information primarily.</a:t>
            </a:r>
          </a:p>
          <a:p>
            <a:endParaRPr lang="en-US" dirty="0"/>
          </a:p>
          <a:p>
            <a:endParaRPr lang="en-US" dirty="0"/>
          </a:p>
        </p:txBody>
      </p:sp>
      <p:pic>
        <p:nvPicPr>
          <p:cNvPr id="5" name="Picture 4">
            <a:extLst>
              <a:ext uri="{FF2B5EF4-FFF2-40B4-BE49-F238E27FC236}">
                <a16:creationId xmlns:a16="http://schemas.microsoft.com/office/drawing/2014/main" xmlns="" id="{D4CB1CDC-D53B-4FA8-B911-A20780F1D5ED}"/>
              </a:ext>
            </a:extLst>
          </p:cNvPr>
          <p:cNvPicPr>
            <a:picLocks noChangeAspect="1"/>
          </p:cNvPicPr>
          <p:nvPr/>
        </p:nvPicPr>
        <p:blipFill>
          <a:blip r:embed="rId2"/>
          <a:stretch>
            <a:fillRect/>
          </a:stretch>
        </p:blipFill>
        <p:spPr>
          <a:xfrm>
            <a:off x="2113722" y="2584169"/>
            <a:ext cx="5396498" cy="3182153"/>
          </a:xfrm>
          <a:prstGeom prst="rect">
            <a:avLst/>
          </a:prstGeom>
        </p:spPr>
      </p:pic>
    </p:spTree>
    <p:extLst>
      <p:ext uri="{BB962C8B-B14F-4D97-AF65-F5344CB8AC3E}">
        <p14:creationId xmlns:p14="http://schemas.microsoft.com/office/powerpoint/2010/main" xmlns="" val="28277526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F1999-D7EC-4127-838A-71EC0D3901E4}"/>
              </a:ext>
            </a:extLst>
          </p:cNvPr>
          <p:cNvSpPr>
            <a:spLocks noGrp="1"/>
          </p:cNvSpPr>
          <p:nvPr>
            <p:ph type="title"/>
          </p:nvPr>
        </p:nvSpPr>
        <p:spPr>
          <a:xfrm>
            <a:off x="677334" y="609600"/>
            <a:ext cx="8596668" cy="795251"/>
          </a:xfrm>
        </p:spPr>
        <p:txBody>
          <a:bodyPr/>
          <a:lstStyle/>
          <a:p>
            <a:r>
              <a:rPr lang="en-US" dirty="0"/>
              <a:t>Social Media Initiative</a:t>
            </a:r>
          </a:p>
        </p:txBody>
      </p:sp>
      <p:sp>
        <p:nvSpPr>
          <p:cNvPr id="3" name="Content Placeholder 2">
            <a:extLst>
              <a:ext uri="{FF2B5EF4-FFF2-40B4-BE49-F238E27FC236}">
                <a16:creationId xmlns:a16="http://schemas.microsoft.com/office/drawing/2014/main" xmlns="" id="{D76C0593-C2A3-4982-BA63-E60864E0A49C}"/>
              </a:ext>
            </a:extLst>
          </p:cNvPr>
          <p:cNvSpPr>
            <a:spLocks noGrp="1"/>
          </p:cNvSpPr>
          <p:nvPr>
            <p:ph idx="1"/>
          </p:nvPr>
        </p:nvSpPr>
        <p:spPr/>
        <p:txBody>
          <a:bodyPr/>
          <a:lstStyle/>
          <a:p>
            <a:r>
              <a:rPr lang="en-US" dirty="0"/>
              <a:t>What social media platforms are being used ?</a:t>
            </a:r>
          </a:p>
        </p:txBody>
      </p:sp>
      <p:pic>
        <p:nvPicPr>
          <p:cNvPr id="7" name="Picture 6">
            <a:extLst>
              <a:ext uri="{FF2B5EF4-FFF2-40B4-BE49-F238E27FC236}">
                <a16:creationId xmlns:a16="http://schemas.microsoft.com/office/drawing/2014/main" xmlns="" id="{D93AD632-D820-4D57-8957-CB03DD8A0109}"/>
              </a:ext>
            </a:extLst>
          </p:cNvPr>
          <p:cNvPicPr>
            <a:picLocks noChangeAspect="1"/>
          </p:cNvPicPr>
          <p:nvPr/>
        </p:nvPicPr>
        <p:blipFill>
          <a:blip r:embed="rId2"/>
          <a:stretch>
            <a:fillRect/>
          </a:stretch>
        </p:blipFill>
        <p:spPr>
          <a:xfrm>
            <a:off x="895292" y="2795934"/>
            <a:ext cx="7877539" cy="2785243"/>
          </a:xfrm>
          <a:prstGeom prst="rect">
            <a:avLst/>
          </a:prstGeom>
        </p:spPr>
      </p:pic>
    </p:spTree>
    <p:extLst>
      <p:ext uri="{BB962C8B-B14F-4D97-AF65-F5344CB8AC3E}">
        <p14:creationId xmlns:p14="http://schemas.microsoft.com/office/powerpoint/2010/main" xmlns="" val="35519789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79921-DBC1-4C61-B411-961138D2CFDB}"/>
              </a:ext>
            </a:extLst>
          </p:cNvPr>
          <p:cNvSpPr>
            <a:spLocks noGrp="1"/>
          </p:cNvSpPr>
          <p:nvPr>
            <p:ph type="title"/>
          </p:nvPr>
        </p:nvSpPr>
        <p:spPr>
          <a:xfrm>
            <a:off x="677334" y="609600"/>
            <a:ext cx="8596668" cy="637309"/>
          </a:xfrm>
        </p:spPr>
        <p:txBody>
          <a:bodyPr>
            <a:normAutofit fontScale="90000"/>
          </a:bodyPr>
          <a:lstStyle/>
          <a:p>
            <a:r>
              <a:rPr lang="en-US" dirty="0"/>
              <a:t>Social Media Initiative</a:t>
            </a:r>
          </a:p>
        </p:txBody>
      </p:sp>
      <p:sp>
        <p:nvSpPr>
          <p:cNvPr id="3" name="Content Placeholder 2">
            <a:extLst>
              <a:ext uri="{FF2B5EF4-FFF2-40B4-BE49-F238E27FC236}">
                <a16:creationId xmlns:a16="http://schemas.microsoft.com/office/drawing/2014/main" xmlns="" id="{FA408C11-95CA-4556-ADA3-E5A9874647BC}"/>
              </a:ext>
            </a:extLst>
          </p:cNvPr>
          <p:cNvSpPr>
            <a:spLocks noGrp="1"/>
          </p:cNvSpPr>
          <p:nvPr>
            <p:ph idx="1"/>
          </p:nvPr>
        </p:nvSpPr>
        <p:spPr>
          <a:xfrm>
            <a:off x="677334" y="1305099"/>
            <a:ext cx="8596668" cy="5137986"/>
          </a:xfrm>
        </p:spPr>
        <p:txBody>
          <a:bodyPr>
            <a:normAutofit lnSpcReduction="10000"/>
          </a:bodyPr>
          <a:lstStyle/>
          <a:p>
            <a:pPr lvl="1"/>
            <a:r>
              <a:rPr lang="en-US" dirty="0"/>
              <a:t>Hurdles </a:t>
            </a:r>
          </a:p>
          <a:p>
            <a:pPr lvl="2"/>
            <a:r>
              <a:rPr lang="en-US" dirty="0"/>
              <a:t>Quality of Experience or trustworthiness of lenders</a:t>
            </a:r>
          </a:p>
          <a:p>
            <a:pPr lvl="3"/>
            <a:r>
              <a:rPr lang="en-US" dirty="0"/>
              <a:t>52% of buyers have reported good experiences with loan officers</a:t>
            </a:r>
          </a:p>
          <a:p>
            <a:pPr lvl="3"/>
            <a:r>
              <a:rPr lang="en-US" dirty="0"/>
              <a:t>1 in 3 feel as if lenders are reliable or trustworthy… Let that sink in 1 of 3.</a:t>
            </a:r>
          </a:p>
          <a:p>
            <a:pPr lvl="2"/>
            <a:r>
              <a:rPr lang="en-US" dirty="0"/>
              <a:t>Homeownership</a:t>
            </a:r>
          </a:p>
          <a:p>
            <a:pPr lvl="3"/>
            <a:r>
              <a:rPr lang="en-US" dirty="0"/>
              <a:t>Homeownership ranks 3</a:t>
            </a:r>
            <a:r>
              <a:rPr lang="en-US" baseline="30000" dirty="0"/>
              <a:t>rd</a:t>
            </a:r>
            <a:r>
              <a:rPr lang="en-US" dirty="0"/>
              <a:t> amongst financial priorities under savings and children</a:t>
            </a:r>
          </a:p>
          <a:p>
            <a:pPr lvl="3"/>
            <a:r>
              <a:rPr lang="en-US" dirty="0"/>
              <a:t>Investment :1/5 say their biggest challenge is whether the home is a good investment.</a:t>
            </a:r>
          </a:p>
          <a:p>
            <a:pPr lvl="3"/>
            <a:r>
              <a:rPr lang="en-US" dirty="0"/>
              <a:t>Education : ¼ say their biggest challenge while buying a home was lack of understanding</a:t>
            </a:r>
          </a:p>
          <a:p>
            <a:pPr lvl="2"/>
            <a:r>
              <a:rPr lang="en-US" dirty="0"/>
              <a:t>7/10 are saving less than $500/</a:t>
            </a:r>
            <a:r>
              <a:rPr lang="en-US" dirty="0" err="1"/>
              <a:t>mo</a:t>
            </a:r>
            <a:endParaRPr lang="en-US" dirty="0"/>
          </a:p>
          <a:p>
            <a:pPr lvl="2"/>
            <a:r>
              <a:rPr lang="en-US" dirty="0"/>
              <a:t>64% view credit card and student loans as a hurdle</a:t>
            </a:r>
          </a:p>
          <a:p>
            <a:pPr lvl="3"/>
            <a:r>
              <a:rPr lang="en-US" dirty="0"/>
              <a:t>7/10 respondents have consumer debt</a:t>
            </a:r>
          </a:p>
          <a:p>
            <a:pPr lvl="3"/>
            <a:r>
              <a:rPr lang="en-US" dirty="0"/>
              <a:t>77% of respondents have less than 20k in consumer debt including student loans</a:t>
            </a:r>
          </a:p>
          <a:p>
            <a:pPr lvl="2"/>
            <a:r>
              <a:rPr lang="en-US" dirty="0"/>
              <a:t>Budgeting and financial planning</a:t>
            </a:r>
          </a:p>
          <a:p>
            <a:pPr lvl="3"/>
            <a:r>
              <a:rPr lang="en-US" dirty="0"/>
              <a:t>75% of men grew up learning to budget and financial plan vs women 60%</a:t>
            </a:r>
          </a:p>
          <a:p>
            <a:pPr lvl="2"/>
            <a:r>
              <a:rPr lang="en-US" dirty="0"/>
              <a:t>Investment Gaps </a:t>
            </a:r>
          </a:p>
          <a:p>
            <a:pPr lvl="3"/>
            <a:r>
              <a:rPr lang="en-US" dirty="0"/>
              <a:t>Men are more 3 times more likely to contribute to investing than women</a:t>
            </a:r>
          </a:p>
        </p:txBody>
      </p:sp>
    </p:spTree>
    <p:extLst>
      <p:ext uri="{BB962C8B-B14F-4D97-AF65-F5344CB8AC3E}">
        <p14:creationId xmlns:p14="http://schemas.microsoft.com/office/powerpoint/2010/main" xmlns="" val="77946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D7051-D6F0-4F9A-8639-263A88A82426}"/>
              </a:ext>
            </a:extLst>
          </p:cNvPr>
          <p:cNvSpPr>
            <a:spLocks noGrp="1"/>
          </p:cNvSpPr>
          <p:nvPr>
            <p:ph type="title"/>
          </p:nvPr>
        </p:nvSpPr>
        <p:spPr>
          <a:xfrm>
            <a:off x="677334" y="609600"/>
            <a:ext cx="8596668" cy="921201"/>
          </a:xfrm>
        </p:spPr>
        <p:txBody>
          <a:bodyPr>
            <a:normAutofit fontScale="90000"/>
          </a:bodyPr>
          <a:lstStyle/>
          <a:p>
            <a:r>
              <a:rPr lang="en-US" dirty="0"/>
              <a:t>Social Media initiative and reaching out to younger generations</a:t>
            </a:r>
          </a:p>
        </p:txBody>
      </p:sp>
      <p:sp>
        <p:nvSpPr>
          <p:cNvPr id="3" name="Content Placeholder 2">
            <a:extLst>
              <a:ext uri="{FF2B5EF4-FFF2-40B4-BE49-F238E27FC236}">
                <a16:creationId xmlns:a16="http://schemas.microsoft.com/office/drawing/2014/main" xmlns="" id="{0D344396-7817-4FCD-B35B-83896F2546A2}"/>
              </a:ext>
            </a:extLst>
          </p:cNvPr>
          <p:cNvSpPr>
            <a:spLocks noGrp="1"/>
          </p:cNvSpPr>
          <p:nvPr>
            <p:ph idx="1"/>
          </p:nvPr>
        </p:nvSpPr>
        <p:spPr>
          <a:xfrm>
            <a:off x="602519" y="1819767"/>
            <a:ext cx="8596668" cy="3880773"/>
          </a:xfrm>
        </p:spPr>
        <p:txBody>
          <a:bodyPr/>
          <a:lstStyle/>
          <a:p>
            <a:r>
              <a:rPr lang="en-US" dirty="0"/>
              <a:t>Infographics on popular statements </a:t>
            </a:r>
          </a:p>
          <a:p>
            <a:pPr lvl="1"/>
            <a:r>
              <a:rPr lang="en-US" dirty="0"/>
              <a:t>I need to have 20% for home down payment.</a:t>
            </a:r>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r>
              <a:rPr lang="en-US" dirty="0"/>
              <a:t>I need to be a W-2 employee and work a traditional job.</a:t>
            </a:r>
          </a:p>
          <a:p>
            <a:pPr lvl="1"/>
            <a:endParaRPr lang="en-US" dirty="0"/>
          </a:p>
        </p:txBody>
      </p:sp>
      <p:pic>
        <p:nvPicPr>
          <p:cNvPr id="8" name="Picture 7">
            <a:extLst>
              <a:ext uri="{FF2B5EF4-FFF2-40B4-BE49-F238E27FC236}">
                <a16:creationId xmlns:a16="http://schemas.microsoft.com/office/drawing/2014/main" xmlns="" id="{B00047CC-5325-4F4D-88DA-0C224D7E3B8D}"/>
              </a:ext>
            </a:extLst>
          </p:cNvPr>
          <p:cNvPicPr>
            <a:picLocks noChangeAspect="1"/>
          </p:cNvPicPr>
          <p:nvPr/>
        </p:nvPicPr>
        <p:blipFill>
          <a:blip r:embed="rId2"/>
          <a:stretch>
            <a:fillRect/>
          </a:stretch>
        </p:blipFill>
        <p:spPr>
          <a:xfrm>
            <a:off x="1012980" y="2753918"/>
            <a:ext cx="6067123" cy="1629874"/>
          </a:xfrm>
          <a:prstGeom prst="rect">
            <a:avLst/>
          </a:prstGeom>
        </p:spPr>
      </p:pic>
      <p:pic>
        <p:nvPicPr>
          <p:cNvPr id="9" name="Picture 8">
            <a:extLst>
              <a:ext uri="{FF2B5EF4-FFF2-40B4-BE49-F238E27FC236}">
                <a16:creationId xmlns:a16="http://schemas.microsoft.com/office/drawing/2014/main" xmlns="" id="{2493B783-7EF7-48BD-86E9-4DBC59A239A2}"/>
              </a:ext>
            </a:extLst>
          </p:cNvPr>
          <p:cNvPicPr>
            <a:picLocks noChangeAspect="1"/>
          </p:cNvPicPr>
          <p:nvPr/>
        </p:nvPicPr>
        <p:blipFill>
          <a:blip r:embed="rId3"/>
          <a:stretch>
            <a:fillRect/>
          </a:stretch>
        </p:blipFill>
        <p:spPr>
          <a:xfrm>
            <a:off x="784751" y="4846320"/>
            <a:ext cx="8232204" cy="1434132"/>
          </a:xfrm>
          <a:prstGeom prst="rect">
            <a:avLst/>
          </a:prstGeom>
        </p:spPr>
      </p:pic>
    </p:spTree>
    <p:extLst>
      <p:ext uri="{BB962C8B-B14F-4D97-AF65-F5344CB8AC3E}">
        <p14:creationId xmlns:p14="http://schemas.microsoft.com/office/powerpoint/2010/main" xmlns="" val="47838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2FCD0-F6B7-4BE6-A706-4BE343CE9CCB}"/>
              </a:ext>
            </a:extLst>
          </p:cNvPr>
          <p:cNvSpPr>
            <a:spLocks noGrp="1"/>
          </p:cNvSpPr>
          <p:nvPr>
            <p:ph type="title"/>
          </p:nvPr>
        </p:nvSpPr>
        <p:spPr>
          <a:xfrm>
            <a:off x="677334" y="609600"/>
            <a:ext cx="8596668" cy="1003069"/>
          </a:xfrm>
        </p:spPr>
        <p:txBody>
          <a:bodyPr>
            <a:normAutofit fontScale="90000"/>
          </a:bodyPr>
          <a:lstStyle/>
          <a:p>
            <a:r>
              <a:rPr lang="en-US" dirty="0"/>
              <a:t>Social Media initiative and reaching out to younger generations</a:t>
            </a:r>
          </a:p>
        </p:txBody>
      </p:sp>
      <p:sp>
        <p:nvSpPr>
          <p:cNvPr id="3" name="Content Placeholder 2">
            <a:extLst>
              <a:ext uri="{FF2B5EF4-FFF2-40B4-BE49-F238E27FC236}">
                <a16:creationId xmlns:a16="http://schemas.microsoft.com/office/drawing/2014/main" xmlns="" id="{DF95F5BE-F1D1-42D6-AA1F-D41A38BFBE16}"/>
              </a:ext>
            </a:extLst>
          </p:cNvPr>
          <p:cNvSpPr>
            <a:spLocks noGrp="1"/>
          </p:cNvSpPr>
          <p:nvPr>
            <p:ph idx="1"/>
          </p:nvPr>
        </p:nvSpPr>
        <p:spPr>
          <a:xfrm>
            <a:off x="677334" y="1794829"/>
            <a:ext cx="8596668" cy="3880773"/>
          </a:xfrm>
        </p:spPr>
        <p:txBody>
          <a:bodyPr/>
          <a:lstStyle/>
          <a:p>
            <a:r>
              <a:rPr lang="en-US" dirty="0"/>
              <a:t>Infographics on popular statements</a:t>
            </a:r>
          </a:p>
          <a:p>
            <a:pPr lvl="1"/>
            <a:r>
              <a:rPr lang="en-US" dirty="0"/>
              <a:t>Student Loan debt or car loans will prevent me from qualifying for a mortgage</a:t>
            </a:r>
          </a:p>
          <a:p>
            <a:pPr marL="457200" lvl="1" indent="0">
              <a:buNone/>
            </a:pPr>
            <a:endParaRPr lang="en-US" dirty="0"/>
          </a:p>
        </p:txBody>
      </p:sp>
      <p:pic>
        <p:nvPicPr>
          <p:cNvPr id="5" name="Picture 4">
            <a:extLst>
              <a:ext uri="{FF2B5EF4-FFF2-40B4-BE49-F238E27FC236}">
                <a16:creationId xmlns:a16="http://schemas.microsoft.com/office/drawing/2014/main" xmlns="" id="{4E7A9096-B4AE-4FF3-A46F-16FE1BD61EA9}"/>
              </a:ext>
            </a:extLst>
          </p:cNvPr>
          <p:cNvPicPr>
            <a:picLocks noChangeAspect="1"/>
          </p:cNvPicPr>
          <p:nvPr/>
        </p:nvPicPr>
        <p:blipFill>
          <a:blip r:embed="rId2"/>
          <a:stretch>
            <a:fillRect/>
          </a:stretch>
        </p:blipFill>
        <p:spPr>
          <a:xfrm>
            <a:off x="677334" y="2831280"/>
            <a:ext cx="8524875" cy="2343150"/>
          </a:xfrm>
          <a:prstGeom prst="rect">
            <a:avLst/>
          </a:prstGeom>
        </p:spPr>
      </p:pic>
    </p:spTree>
    <p:extLst>
      <p:ext uri="{BB962C8B-B14F-4D97-AF65-F5344CB8AC3E}">
        <p14:creationId xmlns:p14="http://schemas.microsoft.com/office/powerpoint/2010/main" xmlns="" val="218108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A8D65-230F-4817-BF7A-4152B2EB6FF9}"/>
              </a:ext>
            </a:extLst>
          </p:cNvPr>
          <p:cNvSpPr>
            <a:spLocks noGrp="1"/>
          </p:cNvSpPr>
          <p:nvPr>
            <p:ph type="title"/>
          </p:nvPr>
        </p:nvSpPr>
        <p:spPr>
          <a:xfrm>
            <a:off x="903382" y="609600"/>
            <a:ext cx="8370619" cy="1031913"/>
          </a:xfrm>
        </p:spPr>
        <p:txBody>
          <a:bodyPr>
            <a:normAutofit fontScale="90000"/>
          </a:bodyPr>
          <a:lstStyle/>
          <a:p>
            <a:r>
              <a:rPr lang="en-US" dirty="0"/>
              <a:t>Call to action for Social Media Presence and proposal</a:t>
            </a:r>
          </a:p>
        </p:txBody>
      </p:sp>
      <p:sp>
        <p:nvSpPr>
          <p:cNvPr id="7" name="Content Placeholder 6">
            <a:extLst>
              <a:ext uri="{FF2B5EF4-FFF2-40B4-BE49-F238E27FC236}">
                <a16:creationId xmlns:a16="http://schemas.microsoft.com/office/drawing/2014/main" xmlns="" id="{8E159F22-B62F-49AC-8B22-7FA1EA48EDAA}"/>
              </a:ext>
            </a:extLst>
          </p:cNvPr>
          <p:cNvSpPr>
            <a:spLocks noGrp="1"/>
          </p:cNvSpPr>
          <p:nvPr>
            <p:ph idx="1"/>
          </p:nvPr>
        </p:nvSpPr>
        <p:spPr>
          <a:xfrm>
            <a:off x="677334" y="1908313"/>
            <a:ext cx="8596668" cy="4133049"/>
          </a:xfrm>
        </p:spPr>
        <p:txBody>
          <a:bodyPr/>
          <a:lstStyle/>
          <a:p>
            <a:r>
              <a:rPr lang="en-US" sz="2000" dirty="0"/>
              <a:t>Because of the growing number of </a:t>
            </a:r>
            <a:r>
              <a:rPr lang="en-US" sz="2000" dirty="0" err="1"/>
              <a:t>Milliennials</a:t>
            </a:r>
            <a:r>
              <a:rPr lang="en-US" sz="2000" dirty="0"/>
              <a:t> and </a:t>
            </a:r>
            <a:r>
              <a:rPr lang="en-US" sz="2000" dirty="0" err="1"/>
              <a:t>GenZ</a:t>
            </a:r>
            <a:r>
              <a:rPr lang="en-US" sz="2000" dirty="0"/>
              <a:t> homebuyers getting their information online, the MBA needs to establish a presence in various social media outlets.</a:t>
            </a:r>
          </a:p>
          <a:p>
            <a:pPr lvl="1"/>
            <a:r>
              <a:rPr lang="en-US" sz="2000" dirty="0"/>
              <a:t>Facebook – Educational posts, “town hall” meetings, etc.</a:t>
            </a:r>
          </a:p>
          <a:p>
            <a:pPr lvl="1"/>
            <a:r>
              <a:rPr lang="en-US" sz="2000" dirty="0" err="1"/>
              <a:t>TikTok</a:t>
            </a:r>
            <a:r>
              <a:rPr lang="en-US" sz="2000" dirty="0"/>
              <a:t> – Fun, short, informational video clips.</a:t>
            </a:r>
          </a:p>
          <a:p>
            <a:pPr lvl="2"/>
            <a:r>
              <a:rPr lang="en-US" sz="2000" dirty="0"/>
              <a:t>Videos can be shared across other social media outlets</a:t>
            </a:r>
          </a:p>
          <a:p>
            <a:pPr lvl="1"/>
            <a:r>
              <a:rPr lang="en-US" sz="2000" dirty="0"/>
              <a:t>Instagram – Posts can easily be shared from Facebook and other social media outlets.</a:t>
            </a:r>
          </a:p>
          <a:p>
            <a:r>
              <a:rPr lang="en-US" sz="2000" dirty="0">
                <a:hlinkClick r:id="rId2"/>
              </a:rPr>
              <a:t>https://www.tiktok.com/t/ZM87kuR6g/</a:t>
            </a:r>
            <a:endParaRPr lang="en-US" sz="2000" dirty="0"/>
          </a:p>
          <a:p>
            <a:pPr marL="0" indent="0">
              <a:buNone/>
            </a:pPr>
            <a:endParaRPr lang="en-US" dirty="0"/>
          </a:p>
        </p:txBody>
      </p:sp>
    </p:spTree>
    <p:extLst>
      <p:ext uri="{BB962C8B-B14F-4D97-AF65-F5344CB8AC3E}">
        <p14:creationId xmlns:p14="http://schemas.microsoft.com/office/powerpoint/2010/main" xmlns="" val="231724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Current Programs as options in our communities</a:t>
            </a:r>
          </a:p>
        </p:txBody>
      </p:sp>
      <p:sp>
        <p:nvSpPr>
          <p:cNvPr id="3" name="Content Placeholder 2"/>
          <p:cNvSpPr>
            <a:spLocks noGrp="1"/>
          </p:cNvSpPr>
          <p:nvPr>
            <p:ph idx="1"/>
          </p:nvPr>
        </p:nvSpPr>
        <p:spPr/>
        <p:txBody>
          <a:bodyPr/>
          <a:lstStyle/>
          <a:p>
            <a:r>
              <a:rPr lang="en-US" sz="2800" dirty="0"/>
              <a:t>Kentucky Housing Corporation (KHC)</a:t>
            </a:r>
          </a:p>
          <a:p>
            <a:r>
              <a:rPr lang="en-US" sz="2800" dirty="0"/>
              <a:t>Indiana Housing and Community Development Authority (IHCDA) </a:t>
            </a:r>
          </a:p>
        </p:txBody>
      </p:sp>
      <p:pic>
        <p:nvPicPr>
          <p:cNvPr id="4" name="Picture 3" descr="House | Free Stock Photo | Illustration of a house | # 16114"/>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3208713" y="3649286"/>
            <a:ext cx="3840480" cy="2942707"/>
          </a:xfrm>
          <a:prstGeom prst="rect">
            <a:avLst/>
          </a:prstGeom>
        </p:spPr>
      </p:pic>
    </p:spTree>
    <p:extLst>
      <p:ext uri="{BB962C8B-B14F-4D97-AF65-F5344CB8AC3E}">
        <p14:creationId xmlns:p14="http://schemas.microsoft.com/office/powerpoint/2010/main" xmlns="" val="306950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27C41-77BA-4389-83D6-6D93EE6FAECE}"/>
              </a:ext>
            </a:extLst>
          </p:cNvPr>
          <p:cNvSpPr>
            <a:spLocks noGrp="1"/>
          </p:cNvSpPr>
          <p:nvPr>
            <p:ph type="title"/>
          </p:nvPr>
        </p:nvSpPr>
        <p:spPr>
          <a:xfrm>
            <a:off x="677334" y="609600"/>
            <a:ext cx="8596668" cy="679373"/>
          </a:xfrm>
        </p:spPr>
        <p:txBody>
          <a:bodyPr/>
          <a:lstStyle/>
          <a:p>
            <a:r>
              <a:rPr lang="en-US" dirty="0"/>
              <a:t>Kentucky Housing Corp</a:t>
            </a:r>
          </a:p>
        </p:txBody>
      </p:sp>
      <p:sp>
        <p:nvSpPr>
          <p:cNvPr id="3" name="Content Placeholder 2">
            <a:extLst>
              <a:ext uri="{FF2B5EF4-FFF2-40B4-BE49-F238E27FC236}">
                <a16:creationId xmlns:a16="http://schemas.microsoft.com/office/drawing/2014/main" xmlns="" id="{A278A817-B345-46B4-B84A-63D097897D5C}"/>
              </a:ext>
            </a:extLst>
          </p:cNvPr>
          <p:cNvSpPr>
            <a:spLocks noGrp="1"/>
          </p:cNvSpPr>
          <p:nvPr>
            <p:ph idx="1"/>
          </p:nvPr>
        </p:nvSpPr>
        <p:spPr>
          <a:xfrm>
            <a:off x="677334" y="2160589"/>
            <a:ext cx="7262899" cy="2781801"/>
          </a:xfrm>
        </p:spPr>
        <p:txBody>
          <a:bodyPr/>
          <a:lstStyle/>
          <a:p>
            <a:endParaRPr lang="en-US"/>
          </a:p>
        </p:txBody>
      </p:sp>
      <p:pic>
        <p:nvPicPr>
          <p:cNvPr id="4" name="Picture 3" descr="Window">
            <a:extLst>
              <a:ext uri="{FF2B5EF4-FFF2-40B4-BE49-F238E27FC236}">
                <a16:creationId xmlns:a16="http://schemas.microsoft.com/office/drawing/2014/main" xmlns="" id="{4EECE4DE-AFE9-4782-A4AB-5987B41E2E41}"/>
              </a:ext>
            </a:extLst>
          </p:cNvPr>
          <p:cNvPicPr>
            <a:picLocks noGrp="1"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677334" y="1288972"/>
            <a:ext cx="8055672" cy="5185493"/>
          </a:xfrm>
          <a:prstGeom prst="rect">
            <a:avLst/>
          </a:prstGeom>
        </p:spPr>
      </p:pic>
    </p:spTree>
    <p:extLst>
      <p:ext uri="{BB962C8B-B14F-4D97-AF65-F5344CB8AC3E}">
        <p14:creationId xmlns:p14="http://schemas.microsoft.com/office/powerpoint/2010/main" xmlns="" val="264295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C1FB9-40C3-4D76-AB90-CC50383698AD}"/>
              </a:ext>
            </a:extLst>
          </p:cNvPr>
          <p:cNvSpPr>
            <a:spLocks noGrp="1"/>
          </p:cNvSpPr>
          <p:nvPr>
            <p:ph type="title"/>
          </p:nvPr>
        </p:nvSpPr>
        <p:spPr>
          <a:xfrm>
            <a:off x="677334" y="609600"/>
            <a:ext cx="8596668" cy="695495"/>
          </a:xfrm>
        </p:spPr>
        <p:txBody>
          <a:bodyPr>
            <a:normAutofit fontScale="90000"/>
          </a:bodyPr>
          <a:lstStyle/>
          <a:p>
            <a:r>
              <a:rPr lang="en-US" dirty="0"/>
              <a:t>Kentucky Housing Corporation (KHC)</a:t>
            </a:r>
            <a:br>
              <a:rPr lang="en-US" dirty="0"/>
            </a:br>
            <a:endParaRPr lang="en-US" dirty="0"/>
          </a:p>
        </p:txBody>
      </p:sp>
      <p:sp>
        <p:nvSpPr>
          <p:cNvPr id="3" name="Content Placeholder 2">
            <a:extLst>
              <a:ext uri="{FF2B5EF4-FFF2-40B4-BE49-F238E27FC236}">
                <a16:creationId xmlns:a16="http://schemas.microsoft.com/office/drawing/2014/main" xmlns="" id="{BC8CECDF-D86F-4598-BDEF-3A6C2E1A24E2}"/>
              </a:ext>
            </a:extLst>
          </p:cNvPr>
          <p:cNvSpPr>
            <a:spLocks noGrp="1"/>
          </p:cNvSpPr>
          <p:nvPr>
            <p:ph idx="1"/>
          </p:nvPr>
        </p:nvSpPr>
        <p:spPr/>
        <p:txBody>
          <a:bodyPr/>
          <a:lstStyle/>
          <a:p>
            <a:endParaRPr lang="en-US" dirty="0"/>
          </a:p>
        </p:txBody>
      </p:sp>
      <p:pic>
        <p:nvPicPr>
          <p:cNvPr id="4" name="Picture 3" descr="Window">
            <a:extLst>
              <a:ext uri="{FF2B5EF4-FFF2-40B4-BE49-F238E27FC236}">
                <a16:creationId xmlns:a16="http://schemas.microsoft.com/office/drawing/2014/main" xmlns="" id="{512D8DE6-FE53-4CE0-AE4D-41AD59378E4E}"/>
              </a:ext>
            </a:extLst>
          </p:cNvPr>
          <p:cNvPicPr>
            <a:picLocks noGrp="1" noChangeAspect="1"/>
          </p:cNvPicPr>
          <p:nvPr/>
        </p:nvPicPr>
        <p:blipFill rotWithShape="1">
          <a:blip r:embed="rId2">
            <a:extLst>
              <a:ext uri="{28A0092B-C50C-407E-A947-70E740481C1C}">
                <a14:useLocalDpi xmlns:a14="http://schemas.microsoft.com/office/drawing/2010/main" xmlns="" val="0"/>
              </a:ext>
            </a:extLst>
          </a:blip>
          <a:srcRect/>
          <a:stretch/>
        </p:blipFill>
        <p:spPr>
          <a:xfrm>
            <a:off x="677334" y="1305096"/>
            <a:ext cx="8464293" cy="4736265"/>
          </a:xfrm>
          <a:prstGeom prst="rect">
            <a:avLst/>
          </a:prstGeom>
        </p:spPr>
      </p:pic>
    </p:spTree>
    <p:extLst>
      <p:ext uri="{BB962C8B-B14F-4D97-AF65-F5344CB8AC3E}">
        <p14:creationId xmlns:p14="http://schemas.microsoft.com/office/powerpoint/2010/main" xmlns="" val="206045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465C2-7000-4E36-A97A-A156907A2D5D}"/>
              </a:ext>
            </a:extLst>
          </p:cNvPr>
          <p:cNvSpPr>
            <a:spLocks noGrp="1"/>
          </p:cNvSpPr>
          <p:nvPr>
            <p:ph type="title"/>
          </p:nvPr>
        </p:nvSpPr>
        <p:spPr>
          <a:xfrm>
            <a:off x="379879" y="430733"/>
            <a:ext cx="8596668" cy="767508"/>
          </a:xfrm>
        </p:spPr>
        <p:txBody>
          <a:bodyPr/>
          <a:lstStyle/>
          <a:p>
            <a:r>
              <a:rPr lang="en-US" dirty="0"/>
              <a:t>Kentucky Housing Corp</a:t>
            </a:r>
          </a:p>
        </p:txBody>
      </p:sp>
      <p:sp>
        <p:nvSpPr>
          <p:cNvPr id="3" name="Content Placeholder 2">
            <a:extLst>
              <a:ext uri="{FF2B5EF4-FFF2-40B4-BE49-F238E27FC236}">
                <a16:creationId xmlns:a16="http://schemas.microsoft.com/office/drawing/2014/main" xmlns="" id="{5D179F3D-40D5-4992-A208-1AB9BB829D64}"/>
              </a:ext>
            </a:extLst>
          </p:cNvPr>
          <p:cNvSpPr>
            <a:spLocks noGrp="1"/>
          </p:cNvSpPr>
          <p:nvPr>
            <p:ph idx="1"/>
          </p:nvPr>
        </p:nvSpPr>
        <p:spPr/>
        <p:txBody>
          <a:bodyPr/>
          <a:lstStyle/>
          <a:p>
            <a:endParaRPr lang="en-US"/>
          </a:p>
        </p:txBody>
      </p:sp>
      <p:pic>
        <p:nvPicPr>
          <p:cNvPr id="4" name="Picture 2" descr="Window">
            <a:extLst>
              <a:ext uri="{FF2B5EF4-FFF2-40B4-BE49-F238E27FC236}">
                <a16:creationId xmlns:a16="http://schemas.microsoft.com/office/drawing/2014/main" xmlns="" id="{D62A69D2-979D-4864-B562-98860B10F99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76" b="-203"/>
          <a:stretch/>
        </p:blipFill>
        <p:spPr bwMode="auto">
          <a:xfrm>
            <a:off x="442556" y="1022466"/>
            <a:ext cx="9066223" cy="5018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431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5A46E-40BF-492A-9C00-3AF73231288A}"/>
              </a:ext>
            </a:extLst>
          </p:cNvPr>
          <p:cNvSpPr>
            <a:spLocks noGrp="1"/>
          </p:cNvSpPr>
          <p:nvPr>
            <p:ph type="title"/>
          </p:nvPr>
        </p:nvSpPr>
        <p:spPr>
          <a:xfrm>
            <a:off x="677334" y="609600"/>
            <a:ext cx="8596668" cy="789542"/>
          </a:xfrm>
        </p:spPr>
        <p:txBody>
          <a:bodyPr/>
          <a:lstStyle/>
          <a:p>
            <a:r>
              <a:rPr lang="en-US" dirty="0"/>
              <a:t>Kentucky Housing Corp</a:t>
            </a:r>
          </a:p>
        </p:txBody>
      </p:sp>
      <p:sp>
        <p:nvSpPr>
          <p:cNvPr id="3" name="Content Placeholder 2">
            <a:extLst>
              <a:ext uri="{FF2B5EF4-FFF2-40B4-BE49-F238E27FC236}">
                <a16:creationId xmlns:a16="http://schemas.microsoft.com/office/drawing/2014/main" xmlns="" id="{6C3BC0C6-6CED-46ED-9BDF-34B6CDEC1F6F}"/>
              </a:ext>
            </a:extLst>
          </p:cNvPr>
          <p:cNvSpPr>
            <a:spLocks noGrp="1"/>
          </p:cNvSpPr>
          <p:nvPr>
            <p:ph idx="1"/>
          </p:nvPr>
        </p:nvSpPr>
        <p:spPr>
          <a:xfrm>
            <a:off x="677334" y="1371601"/>
            <a:ext cx="8596668" cy="4669762"/>
          </a:xfrm>
        </p:spPr>
        <p:txBody>
          <a:bodyPr/>
          <a:lstStyle/>
          <a:p>
            <a:pPr marL="0" indent="0">
              <a:buNone/>
            </a:pPr>
            <a:endParaRPr lang="en-US" dirty="0"/>
          </a:p>
        </p:txBody>
      </p:sp>
      <p:pic>
        <p:nvPicPr>
          <p:cNvPr id="4" name="Picture Placeholder 4" descr="Window">
            <a:extLst>
              <a:ext uri="{FF2B5EF4-FFF2-40B4-BE49-F238E27FC236}">
                <a16:creationId xmlns:a16="http://schemas.microsoft.com/office/drawing/2014/main" xmlns="" id="{9A8A832F-91F2-444C-B860-2C40E667C236}"/>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677334" y="1399141"/>
            <a:ext cx="7926339" cy="4642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157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54677-D1E4-4E4B-8701-F073912DC548}"/>
              </a:ext>
            </a:extLst>
          </p:cNvPr>
          <p:cNvSpPr>
            <a:spLocks noGrp="1"/>
          </p:cNvSpPr>
          <p:nvPr>
            <p:ph type="title"/>
          </p:nvPr>
        </p:nvSpPr>
        <p:spPr>
          <a:xfrm>
            <a:off x="677334" y="609600"/>
            <a:ext cx="8596668" cy="734458"/>
          </a:xfrm>
        </p:spPr>
        <p:txBody>
          <a:bodyPr/>
          <a:lstStyle/>
          <a:p>
            <a:r>
              <a:rPr lang="en-US" dirty="0"/>
              <a:t>Kentucky Housing Corp</a:t>
            </a:r>
          </a:p>
        </p:txBody>
      </p:sp>
      <p:sp>
        <p:nvSpPr>
          <p:cNvPr id="3" name="Content Placeholder 2">
            <a:extLst>
              <a:ext uri="{FF2B5EF4-FFF2-40B4-BE49-F238E27FC236}">
                <a16:creationId xmlns:a16="http://schemas.microsoft.com/office/drawing/2014/main" xmlns="" id="{574FED6B-12BF-4DD1-9582-E686F0C81707}"/>
              </a:ext>
            </a:extLst>
          </p:cNvPr>
          <p:cNvSpPr>
            <a:spLocks noGrp="1"/>
          </p:cNvSpPr>
          <p:nvPr>
            <p:ph idx="1"/>
          </p:nvPr>
        </p:nvSpPr>
        <p:spPr/>
        <p:txBody>
          <a:bodyPr/>
          <a:lstStyle/>
          <a:p>
            <a:r>
              <a:rPr lang="en-US" dirty="0"/>
              <a:t>MCC Income Limits and Eligibility</a:t>
            </a:r>
          </a:p>
          <a:p>
            <a:r>
              <a:rPr lang="en-US" dirty="0"/>
              <a:t>Loan Programs : VA, FHA, RHS, Preferred and Preferred Plus Conventional loans.</a:t>
            </a:r>
          </a:p>
          <a:p>
            <a:r>
              <a:rPr lang="en-US" dirty="0"/>
              <a:t>Finding a qualified lender.</a:t>
            </a:r>
          </a:p>
          <a:p>
            <a:r>
              <a:rPr lang="en-US" dirty="0"/>
              <a:t>Down Payment Assistance</a:t>
            </a:r>
          </a:p>
          <a:p>
            <a:r>
              <a:rPr lang="en-US" dirty="0"/>
              <a:t>Eligibility</a:t>
            </a:r>
          </a:p>
          <a:p>
            <a:r>
              <a:rPr lang="en-US" dirty="0"/>
              <a:t>All can be found </a:t>
            </a:r>
            <a:r>
              <a:rPr lang="en-US"/>
              <a:t>at </a:t>
            </a:r>
            <a:r>
              <a:rPr lang="en-US">
                <a:hlinkClick r:id="rId2"/>
              </a:rPr>
              <a:t>www.kyhousing.org/homeownership</a:t>
            </a:r>
            <a:r>
              <a:rPr lang="en-US"/>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220517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8001"/>
            <a:ext cx="8596668" cy="1320800"/>
          </a:xfrm>
        </p:spPr>
        <p:txBody>
          <a:bodyPr/>
          <a:lstStyle/>
          <a:p>
            <a:pPr algn="ctr"/>
            <a:r>
              <a:rPr lang="en-US" dirty="0"/>
              <a:t>Indiana Housing and Community Development Authority (IHCDA)</a:t>
            </a:r>
          </a:p>
        </p:txBody>
      </p:sp>
      <p:sp>
        <p:nvSpPr>
          <p:cNvPr id="3" name="Content Placeholder 2"/>
          <p:cNvSpPr>
            <a:spLocks noGrp="1"/>
          </p:cNvSpPr>
          <p:nvPr>
            <p:ph idx="1"/>
          </p:nvPr>
        </p:nvSpPr>
        <p:spPr>
          <a:xfrm>
            <a:off x="677334" y="1828800"/>
            <a:ext cx="8596668" cy="5029199"/>
          </a:xfrm>
        </p:spPr>
        <p:txBody>
          <a:bodyPr>
            <a:normAutofit/>
          </a:bodyPr>
          <a:lstStyle/>
          <a:p>
            <a:pPr marL="0" indent="0" algn="ctr">
              <a:buNone/>
            </a:pPr>
            <a:r>
              <a:rPr lang="en-US" dirty="0"/>
              <a:t>“IHCDA's work is done in partnership with developers, lenders, investors, and nonprofit organizations that use our financing to serve low- and moderate-income Hoosiers. We leverage government and private funds to invest in financially sound, well-designed projects that will benefit communities for many years to come. And our investments bear outstanding returns. The activities that we finance help families become more stable, put down roots and climb the economic ladder. In turn, communities grow and prosper, broadening their tax base, creating new jobs, and maximizing local resources. IHCDA's work is truly a vehicle for economic growth, and it all starts at home.”</a:t>
            </a:r>
          </a:p>
          <a:p>
            <a:pPr marL="0" indent="0" algn="ctr">
              <a:buNone/>
            </a:pPr>
            <a:endParaRPr lang="en-US" dirty="0"/>
          </a:p>
          <a:p>
            <a:pPr marL="0" indent="0">
              <a:buNone/>
            </a:pPr>
            <a:r>
              <a:rPr lang="en-US" sz="1100" b="1" u="sng" dirty="0"/>
              <a:t>Key Words and Phrases: </a:t>
            </a:r>
            <a:r>
              <a:rPr lang="en-US" dirty="0"/>
              <a:t/>
            </a:r>
            <a:br>
              <a:rPr lang="en-US" dirty="0"/>
            </a:br>
            <a:r>
              <a:rPr lang="en-US" sz="1100" b="1" u="sng" dirty="0"/>
              <a:t>Down Payment Assistance (DPA)</a:t>
            </a:r>
            <a:r>
              <a:rPr lang="en-US" sz="1100" b="1" dirty="0"/>
              <a:t>: </a:t>
            </a:r>
            <a:r>
              <a:rPr lang="en-US" sz="1100" dirty="0"/>
              <a:t>A second mortgage but carries </a:t>
            </a:r>
            <a:r>
              <a:rPr lang="en-US" sz="1100" b="1" dirty="0"/>
              <a:t>no interest </a:t>
            </a:r>
            <a:r>
              <a:rPr lang="en-US" sz="1100" dirty="0"/>
              <a:t>and </a:t>
            </a:r>
            <a:r>
              <a:rPr lang="en-US" sz="1100" b="1" dirty="0"/>
              <a:t>no payments </a:t>
            </a:r>
            <a:r>
              <a:rPr lang="en-US" sz="1100" dirty="0"/>
              <a:t>as long the borrower(s) adhere to the Affordability Period guidelines</a:t>
            </a:r>
            <a:br>
              <a:rPr lang="en-US" sz="1100" dirty="0"/>
            </a:br>
            <a:r>
              <a:rPr lang="en-US" sz="1100" b="1" u="sng" dirty="0"/>
              <a:t>Affordability Period</a:t>
            </a:r>
            <a:r>
              <a:rPr lang="en-US" sz="1100" b="1" dirty="0"/>
              <a:t>: </a:t>
            </a:r>
            <a:r>
              <a:rPr lang="en-US" sz="1100" dirty="0"/>
              <a:t>“If the Borrower uses the Property as his or her </a:t>
            </a:r>
            <a:r>
              <a:rPr lang="en-US" sz="1100" b="1" dirty="0"/>
              <a:t>primary residence </a:t>
            </a:r>
            <a:r>
              <a:rPr lang="en-US" sz="1100" dirty="0"/>
              <a:t>throughout the Affordability Period through the End of the Affordability Period, the Loan will be forgiven. However, if the Borrower sells, refinances, fails to occupy, or abandons the Property throughout the End of the Affordability Period, the Borrower must repay to IHCDA the entire principal balance of the Loan.”</a:t>
            </a:r>
            <a:br>
              <a:rPr lang="en-US" sz="1100" dirty="0"/>
            </a:br>
            <a:r>
              <a:rPr lang="en-US" sz="1100" b="1" u="sng" dirty="0"/>
              <a:t>First-Time Homebuyer</a:t>
            </a:r>
            <a:r>
              <a:rPr lang="en-US" sz="1100" dirty="0"/>
              <a:t>: </a:t>
            </a:r>
            <a:r>
              <a:rPr lang="en-US" sz="1100" dirty="0">
                <a:effectLst/>
                <a:ea typeface="Calibri" panose="020F0502020204030204" pitchFamily="34" charset="0"/>
                <a:cs typeface="Times New Roman" panose="02020603050405020304" pitchFamily="18" charset="0"/>
              </a:rPr>
              <a:t>A first-time homebuyer is defined as someone who has not held ownership in their principal residence in the last 3 years. </a:t>
            </a:r>
            <a:endParaRPr lang="en-US" sz="1100" dirty="0"/>
          </a:p>
          <a:p>
            <a:pPr marL="0" indent="0">
              <a:buNone/>
            </a:pPr>
            <a:endParaRPr lang="en-US" sz="1100" dirty="0"/>
          </a:p>
          <a:p>
            <a:pPr marL="0" indent="0">
              <a:buNone/>
            </a:pPr>
            <a:endParaRPr lang="en-US" sz="1100" dirty="0"/>
          </a:p>
          <a:p>
            <a:pPr marL="0" indent="0">
              <a:buNone/>
            </a:pPr>
            <a:endParaRPr lang="en-US" dirty="0"/>
          </a:p>
        </p:txBody>
      </p:sp>
    </p:spTree>
    <p:extLst>
      <p:ext uri="{BB962C8B-B14F-4D97-AF65-F5344CB8AC3E}">
        <p14:creationId xmlns:p14="http://schemas.microsoft.com/office/powerpoint/2010/main" xmlns="" val="164151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5280"/>
            <a:ext cx="8596668" cy="662247"/>
          </a:xfrm>
        </p:spPr>
        <p:txBody>
          <a:bodyPr/>
          <a:lstStyle/>
          <a:p>
            <a:r>
              <a:rPr lang="en-US" dirty="0"/>
              <a:t>IHCDA Programs - First Place</a:t>
            </a:r>
          </a:p>
        </p:txBody>
      </p:sp>
      <p:sp>
        <p:nvSpPr>
          <p:cNvPr id="3" name="Content Placeholder 2"/>
          <p:cNvSpPr>
            <a:spLocks noGrp="1"/>
          </p:cNvSpPr>
          <p:nvPr>
            <p:ph idx="1"/>
          </p:nvPr>
        </p:nvSpPr>
        <p:spPr>
          <a:xfrm>
            <a:off x="677334" y="1172095"/>
            <a:ext cx="8596668" cy="5336770"/>
          </a:xfrm>
        </p:spPr>
        <p:txBody>
          <a:bodyPr>
            <a:normAutofit/>
          </a:bodyPr>
          <a:lstStyle/>
          <a:p>
            <a:r>
              <a:rPr lang="en-US" dirty="0"/>
              <a:t>FHA 30 year Fixed Rate loan program</a:t>
            </a:r>
          </a:p>
          <a:p>
            <a:r>
              <a:rPr lang="en-US" dirty="0"/>
              <a:t>Purchase price may not exceed the appraised value</a:t>
            </a:r>
          </a:p>
          <a:p>
            <a:r>
              <a:rPr lang="en-US" dirty="0"/>
              <a:t>Down Payment Assistance in the amount of 6.0% of the purchase price</a:t>
            </a:r>
          </a:p>
          <a:p>
            <a:r>
              <a:rPr lang="en-US" dirty="0"/>
              <a:t>Affordability Period: Must maintain the home as owner occupied for </a:t>
            </a:r>
            <a:r>
              <a:rPr lang="en-US" b="1" u="sng" dirty="0"/>
              <a:t>9 years</a:t>
            </a:r>
            <a:r>
              <a:rPr lang="en-US" u="sng" dirty="0"/>
              <a:t> </a:t>
            </a:r>
            <a:r>
              <a:rPr lang="en-US" dirty="0"/>
              <a:t>from the closing date</a:t>
            </a:r>
          </a:p>
          <a:p>
            <a:r>
              <a:rPr lang="en-US" dirty="0"/>
              <a:t>Must be a first-time homebuyer unless the subject property is in a qualified census tract or targeted area. </a:t>
            </a:r>
          </a:p>
          <a:p>
            <a:r>
              <a:rPr lang="en-US" dirty="0"/>
              <a:t>Minimum Credit for debt to income less than 45%: 640</a:t>
            </a:r>
          </a:p>
          <a:p>
            <a:r>
              <a:rPr lang="en-US" dirty="0"/>
              <a:t>Minimum Credit for debt to income 45% to less than 50%: 680</a:t>
            </a: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First Place Program Guide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xmlns="" val="137912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49" y="401782"/>
            <a:ext cx="8596668" cy="645622"/>
          </a:xfrm>
        </p:spPr>
        <p:txBody>
          <a:bodyPr/>
          <a:lstStyle/>
          <a:p>
            <a:r>
              <a:rPr lang="en-US" dirty="0"/>
              <a:t>IHCDA Programs – Next Home</a:t>
            </a:r>
          </a:p>
        </p:txBody>
      </p:sp>
      <p:sp>
        <p:nvSpPr>
          <p:cNvPr id="3" name="Content Placeholder 2"/>
          <p:cNvSpPr>
            <a:spLocks noGrp="1"/>
          </p:cNvSpPr>
          <p:nvPr>
            <p:ph idx="1"/>
          </p:nvPr>
        </p:nvSpPr>
        <p:spPr>
          <a:xfrm>
            <a:off x="677334" y="1330037"/>
            <a:ext cx="8596668" cy="4962698"/>
          </a:xfrm>
        </p:spPr>
        <p:txBody>
          <a:bodyPr>
            <a:normAutofit/>
          </a:bodyPr>
          <a:lstStyle/>
          <a:p>
            <a:r>
              <a:rPr lang="en-US" dirty="0"/>
              <a:t>FHA 30-year Fixed Rate loan program</a:t>
            </a:r>
          </a:p>
          <a:p>
            <a:r>
              <a:rPr lang="en-US" dirty="0"/>
              <a:t>Purchase price may not exceed the appraised value</a:t>
            </a:r>
          </a:p>
          <a:p>
            <a:r>
              <a:rPr lang="en-US" dirty="0"/>
              <a:t>Down Payment Assistance in the amount of 3.5% of the purchase price</a:t>
            </a:r>
          </a:p>
          <a:p>
            <a:r>
              <a:rPr lang="en-US" dirty="0"/>
              <a:t>Affordability Period: Must maintain the home as owner occupied for </a:t>
            </a:r>
            <a:r>
              <a:rPr lang="en-US" b="1" u="sng" dirty="0"/>
              <a:t>3 years</a:t>
            </a:r>
            <a:r>
              <a:rPr lang="en-US" u="sng" dirty="0"/>
              <a:t> </a:t>
            </a:r>
            <a:r>
              <a:rPr lang="en-US" dirty="0"/>
              <a:t>from the closing date</a:t>
            </a:r>
          </a:p>
          <a:p>
            <a:r>
              <a:rPr lang="en-US" dirty="0"/>
              <a:t>Minimum Credit for debt to income less than 45%: 640</a:t>
            </a:r>
          </a:p>
          <a:p>
            <a:r>
              <a:rPr lang="en-US" dirty="0"/>
              <a:t>Minimum Credit for debt to income 45% to less than 50%: 680</a:t>
            </a:r>
          </a:p>
          <a:p>
            <a:r>
              <a:rPr lang="en-US" dirty="0"/>
              <a:t>Does not have to be a first-time homebuyer, unless the borrower is utilizing the Next Home FHA Program in conjunction with the MCC as a combo program</a:t>
            </a:r>
          </a:p>
          <a:p>
            <a:r>
              <a:rPr lang="en-US" dirty="0">
                <a:hlinkClick r:id="rId2"/>
              </a:rPr>
              <a:t>Next Home Program Guide</a:t>
            </a:r>
            <a:endParaRPr lang="en-US" dirty="0"/>
          </a:p>
          <a:p>
            <a:pPr marL="0" indent="0">
              <a:buNone/>
            </a:pPr>
            <a:endParaRPr lang="en-US" dirty="0"/>
          </a:p>
        </p:txBody>
      </p:sp>
    </p:spTree>
    <p:extLst>
      <p:ext uri="{BB962C8B-B14F-4D97-AF65-F5344CB8AC3E}">
        <p14:creationId xmlns:p14="http://schemas.microsoft.com/office/powerpoint/2010/main" xmlns="" val="375043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161011"/>
          </a:xfrm>
        </p:spPr>
        <p:txBody>
          <a:bodyPr>
            <a:normAutofit fontScale="90000"/>
          </a:bodyPr>
          <a:lstStyle/>
          <a:p>
            <a:pPr algn="ctr"/>
            <a:r>
              <a:rPr lang="en-US" dirty="0"/>
              <a:t>IHCDA Programs – Mortgage Credit Certificate (MCC)</a:t>
            </a:r>
          </a:p>
        </p:txBody>
      </p:sp>
      <p:sp>
        <p:nvSpPr>
          <p:cNvPr id="3" name="Content Placeholder 2"/>
          <p:cNvSpPr>
            <a:spLocks noGrp="1"/>
          </p:cNvSpPr>
          <p:nvPr>
            <p:ph idx="1"/>
          </p:nvPr>
        </p:nvSpPr>
        <p:spPr/>
        <p:txBody>
          <a:bodyPr/>
          <a:lstStyle/>
          <a:p>
            <a:r>
              <a:rPr lang="en-US" sz="2400" dirty="0"/>
              <a:t>Federal Income Tax Credit, which can assist the borrower(s) in reducing their federal income tax liability, and/or increasing their qualifying income.</a:t>
            </a:r>
          </a:p>
          <a:p>
            <a:r>
              <a:rPr lang="en-US" sz="2400" dirty="0"/>
              <a:t>Must be a first-time homebuyer, unless the subject property is located in a qualified census tract or targeted area, or the borrower is a qualified veteran.</a:t>
            </a:r>
          </a:p>
          <a:p>
            <a:r>
              <a:rPr lang="en-US" sz="2400" dirty="0"/>
              <a:t>Can be combined with the Next Home Program.</a:t>
            </a:r>
          </a:p>
          <a:p>
            <a:r>
              <a:rPr lang="en-US" sz="2400" dirty="0">
                <a:hlinkClick r:id="rId2"/>
              </a:rPr>
              <a:t>MCC Program Guide</a:t>
            </a:r>
            <a:endParaRPr lang="en-US" sz="2400" dirty="0"/>
          </a:p>
          <a:p>
            <a:endParaRPr lang="en-US" dirty="0"/>
          </a:p>
        </p:txBody>
      </p:sp>
    </p:spTree>
    <p:extLst>
      <p:ext uri="{BB962C8B-B14F-4D97-AF65-F5344CB8AC3E}">
        <p14:creationId xmlns:p14="http://schemas.microsoft.com/office/powerpoint/2010/main" xmlns="" val="198941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2124"/>
          </a:xfrm>
        </p:spPr>
        <p:txBody>
          <a:bodyPr/>
          <a:lstStyle/>
          <a:p>
            <a:r>
              <a:rPr lang="en-US" dirty="0"/>
              <a:t>Targeted Areas - Indiana</a:t>
            </a:r>
          </a:p>
        </p:txBody>
      </p:sp>
      <p:sp>
        <p:nvSpPr>
          <p:cNvPr id="3" name="Content Placeholder 2"/>
          <p:cNvSpPr>
            <a:spLocks noGrp="1"/>
          </p:cNvSpPr>
          <p:nvPr>
            <p:ph idx="1"/>
          </p:nvPr>
        </p:nvSpPr>
        <p:spPr>
          <a:xfrm>
            <a:off x="677334" y="1404851"/>
            <a:ext cx="8596668" cy="5228705"/>
          </a:xfrm>
        </p:spPr>
        <p:txBody>
          <a:bodyPr>
            <a:normAutofit/>
          </a:bodyPr>
          <a:lstStyle/>
          <a:p>
            <a:pPr marL="457200" lvl="1" indent="0">
              <a:buNone/>
            </a:pPr>
            <a:r>
              <a:rPr lang="en-US" sz="1400" u="sng" dirty="0">
                <a:solidFill>
                  <a:schemeClr val="tx1"/>
                </a:solidFill>
                <a:cs typeface="Times New Roman" panose="02020603050405020304" pitchFamily="18" charset="0"/>
              </a:rPr>
              <a:t>Key: </a:t>
            </a:r>
          </a:p>
          <a:p>
            <a:pPr marL="457200" lvl="1" indent="0">
              <a:buNone/>
            </a:pPr>
            <a:r>
              <a:rPr lang="en-US" sz="1400" b="1" u="sng" dirty="0">
                <a:solidFill>
                  <a:schemeClr val="tx1"/>
                </a:solidFill>
                <a:cs typeface="Times New Roman" panose="02020603050405020304" pitchFamily="18" charset="0"/>
              </a:rPr>
              <a:t>Yellow Counties </a:t>
            </a:r>
            <a:r>
              <a:rPr lang="en-US" sz="1400" b="1" dirty="0">
                <a:solidFill>
                  <a:schemeClr val="tx1"/>
                </a:solidFill>
                <a:cs typeface="Times New Roman" panose="02020603050405020304" pitchFamily="18" charset="0"/>
              </a:rPr>
              <a:t>are a “qualified census tract”, where</a:t>
            </a:r>
            <a:br>
              <a:rPr lang="en-US" sz="1400" b="1" dirty="0">
                <a:solidFill>
                  <a:schemeClr val="tx1"/>
                </a:solidFill>
                <a:cs typeface="Times New Roman" panose="02020603050405020304" pitchFamily="18" charset="0"/>
              </a:rPr>
            </a:br>
            <a:r>
              <a:rPr lang="en-US" sz="1400" b="1" dirty="0">
                <a:solidFill>
                  <a:schemeClr val="tx1"/>
                </a:solidFill>
                <a:cs typeface="Times New Roman" panose="02020603050405020304" pitchFamily="18" charset="0"/>
              </a:rPr>
              <a:t>70% or more families have an income which is 80% or </a:t>
            </a:r>
            <a:br>
              <a:rPr lang="en-US" sz="1400" b="1" dirty="0">
                <a:solidFill>
                  <a:schemeClr val="tx1"/>
                </a:solidFill>
                <a:cs typeface="Times New Roman" panose="02020603050405020304" pitchFamily="18" charset="0"/>
              </a:rPr>
            </a:br>
            <a:r>
              <a:rPr lang="en-US" sz="1400" b="1" dirty="0">
                <a:solidFill>
                  <a:schemeClr val="tx1"/>
                </a:solidFill>
                <a:cs typeface="Times New Roman" panose="02020603050405020304" pitchFamily="18" charset="0"/>
              </a:rPr>
              <a:t>less of the statewide median family income.</a:t>
            </a:r>
          </a:p>
          <a:p>
            <a:pPr marL="457200" lvl="1" indent="0">
              <a:buNone/>
            </a:pPr>
            <a:r>
              <a:rPr lang="en-US" sz="1400" b="1" u="sng" dirty="0">
                <a:solidFill>
                  <a:schemeClr val="tx1"/>
                </a:solidFill>
                <a:cs typeface="Times New Roman" panose="02020603050405020304" pitchFamily="18" charset="0"/>
              </a:rPr>
              <a:t>Blue Counties </a:t>
            </a:r>
            <a:r>
              <a:rPr lang="en-US" sz="1400" b="1" dirty="0">
                <a:solidFill>
                  <a:schemeClr val="tx1"/>
                </a:solidFill>
                <a:cs typeface="Times New Roman" panose="02020603050405020304" pitchFamily="18" charset="0"/>
              </a:rPr>
              <a:t>are areas of chronic economic distress, </a:t>
            </a:r>
            <a:br>
              <a:rPr lang="en-US" sz="1400" b="1" dirty="0">
                <a:solidFill>
                  <a:schemeClr val="tx1"/>
                </a:solidFill>
                <a:cs typeface="Times New Roman" panose="02020603050405020304" pitchFamily="18" charset="0"/>
              </a:rPr>
            </a:br>
            <a:r>
              <a:rPr lang="en-US" sz="1400" b="1" dirty="0">
                <a:solidFill>
                  <a:schemeClr val="tx1"/>
                </a:solidFill>
                <a:cs typeface="Times New Roman" panose="02020603050405020304" pitchFamily="18" charset="0"/>
              </a:rPr>
              <a:t>which are designated by the State and approved by the</a:t>
            </a:r>
            <a:br>
              <a:rPr lang="en-US" sz="1400" b="1" dirty="0">
                <a:solidFill>
                  <a:schemeClr val="tx1"/>
                </a:solidFill>
                <a:cs typeface="Times New Roman" panose="02020603050405020304" pitchFamily="18" charset="0"/>
              </a:rPr>
            </a:br>
            <a:r>
              <a:rPr lang="en-US" sz="1400" b="1" dirty="0">
                <a:solidFill>
                  <a:schemeClr val="tx1"/>
                </a:solidFill>
                <a:cs typeface="Times New Roman" panose="02020603050405020304" pitchFamily="18" charset="0"/>
              </a:rPr>
              <a:t>federal government as “targeted” for additional</a:t>
            </a:r>
            <a:br>
              <a:rPr lang="en-US" sz="1400" b="1" dirty="0">
                <a:solidFill>
                  <a:schemeClr val="tx1"/>
                </a:solidFill>
                <a:cs typeface="Times New Roman" panose="02020603050405020304" pitchFamily="18" charset="0"/>
              </a:rPr>
            </a:br>
            <a:r>
              <a:rPr lang="en-US" sz="1400" b="1" dirty="0">
                <a:solidFill>
                  <a:schemeClr val="tx1"/>
                </a:solidFill>
                <a:cs typeface="Times New Roman" panose="02020603050405020304" pitchFamily="18" charset="0"/>
              </a:rPr>
              <a:t>public/private investment.  </a:t>
            </a:r>
          </a:p>
          <a:p>
            <a:pPr marL="914400" lvl="2" indent="0">
              <a:buNone/>
            </a:pPr>
            <a:endParaRPr lang="en-US" b="1" dirty="0">
              <a:solidFill>
                <a:schemeClr val="tx1"/>
              </a:solidFill>
              <a:highlight>
                <a:srgbClr val="FFFF00"/>
              </a:highlight>
              <a:cs typeface="Times New Roman" panose="02020603050405020304" pitchFamily="18" charset="0"/>
            </a:endParaRPr>
          </a:p>
          <a:p>
            <a:pPr marL="914400" lvl="2" indent="0">
              <a:buNone/>
            </a:pPr>
            <a:endParaRPr lang="en-US" b="1" dirty="0">
              <a:solidFill>
                <a:schemeClr val="tx1"/>
              </a:solidFill>
              <a:highlight>
                <a:srgbClr val="FFFF00"/>
              </a:highlight>
              <a:cs typeface="Times New Roman" panose="02020603050405020304" pitchFamily="18" charset="0"/>
            </a:endParaRPr>
          </a:p>
          <a:p>
            <a:pPr marL="0" marR="0" indent="0">
              <a:lnSpc>
                <a:spcPct val="107000"/>
              </a:lnSpc>
              <a:spcBef>
                <a:spcPts val="0"/>
              </a:spcBef>
              <a:spcAft>
                <a:spcPts val="0"/>
              </a:spcAft>
              <a:buNone/>
            </a:pPr>
            <a:endParaRPr lang="en-US" sz="14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4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400" b="1" dirty="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b="1" dirty="0">
                <a:effectLst/>
                <a:ea typeface="Calibri" panose="020F0502020204030204" pitchFamily="34" charset="0"/>
                <a:cs typeface="Times New Roman" panose="02020603050405020304" pitchFamily="18" charset="0"/>
              </a:rPr>
              <a:t>Additional Resources: </a:t>
            </a:r>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563C1"/>
                </a:solidFill>
                <a:effectLst/>
                <a:ea typeface="Calibri" panose="020F0502020204030204" pitchFamily="34" charset="0"/>
                <a:cs typeface="Times New Roman" panose="02020603050405020304" pitchFamily="18" charset="0"/>
                <a:hlinkClick r:id="rId2"/>
              </a:rPr>
              <a:t>IHCDA Website</a:t>
            </a:r>
            <a:r>
              <a:rPr lang="en-US" sz="1400" dirty="0">
                <a:effectLst/>
                <a:ea typeface="Calibri" panose="020F0502020204030204" pitchFamily="34" charset="0"/>
                <a:cs typeface="Times New Roman" panose="02020603050405020304" pitchFamily="18" charset="0"/>
              </a:rPr>
              <a:t/>
            </a:r>
            <a:br>
              <a:rPr lang="en-US" sz="1400" dirty="0">
                <a:effectLst/>
                <a:ea typeface="Calibri" panose="020F0502020204030204" pitchFamily="34" charset="0"/>
                <a:cs typeface="Times New Roman" panose="02020603050405020304" pitchFamily="18" charset="0"/>
              </a:rPr>
            </a:br>
            <a:r>
              <a:rPr lang="en-US" sz="1400" u="sng" dirty="0">
                <a:solidFill>
                  <a:srgbClr val="0563C1"/>
                </a:solidFill>
                <a:effectLst/>
                <a:ea typeface="Calibri" panose="020F0502020204030204" pitchFamily="34" charset="0"/>
                <a:cs typeface="Times New Roman" panose="02020603050405020304" pitchFamily="18" charset="0"/>
                <a:hlinkClick r:id="rId2"/>
              </a:rPr>
              <a:t>Participating Lenders</a:t>
            </a:r>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563C1"/>
                </a:solidFill>
                <a:effectLst/>
                <a:ea typeface="Calibri" panose="020F0502020204030204" pitchFamily="34" charset="0"/>
                <a:cs typeface="Times New Roman" panose="02020603050405020304" pitchFamily="18" charset="0"/>
                <a:hlinkClick r:id="rId3"/>
              </a:rPr>
              <a:t>Down Payment Assistance Explanation</a:t>
            </a:r>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563C1"/>
                </a:solidFill>
                <a:effectLst/>
                <a:ea typeface="Calibri" panose="020F0502020204030204" pitchFamily="34" charset="0"/>
                <a:cs typeface="Times New Roman" panose="02020603050405020304" pitchFamily="18" charset="0"/>
                <a:hlinkClick r:id="rId4"/>
              </a:rPr>
              <a:t>How to get started with the home buying process</a:t>
            </a:r>
            <a:endParaRPr lang="en-US" sz="1400" u="sng" dirty="0">
              <a:solidFill>
                <a:srgbClr val="0563C1"/>
              </a:solidFill>
              <a:effectLst/>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400" u="sng" dirty="0">
                <a:solidFill>
                  <a:srgbClr val="0563C1"/>
                </a:solidFill>
                <a:effectLst/>
                <a:ea typeface="Calibri" panose="020F0502020204030204" pitchFamily="34" charset="0"/>
                <a:cs typeface="Times New Roman" panose="02020603050405020304" pitchFamily="18" charset="0"/>
                <a:hlinkClick r:id="rId5"/>
              </a:rPr>
              <a:t>Targeted Areas</a:t>
            </a:r>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u="sng" dirty="0">
                <a:solidFill>
                  <a:srgbClr val="0563C1"/>
                </a:solidFill>
                <a:effectLst/>
                <a:ea typeface="Calibri" panose="020F0502020204030204" pitchFamily="34" charset="0"/>
                <a:cs typeface="Times New Roman" panose="02020603050405020304" pitchFamily="18" charset="0"/>
                <a:hlinkClick r:id="rId6"/>
              </a:rPr>
              <a:t>Definition of a "Targeted Area"</a:t>
            </a:r>
            <a:endParaRPr lang="en-US" sz="1400" dirty="0">
              <a:effectLst/>
              <a:ea typeface="Calibri" panose="020F0502020204030204" pitchFamily="34" charset="0"/>
              <a:cs typeface="Times New Roman" panose="02020603050405020304" pitchFamily="18" charset="0"/>
            </a:endParaRPr>
          </a:p>
          <a:p>
            <a:pPr marL="914400" lvl="2" indent="0">
              <a:buNone/>
            </a:pPr>
            <a:endParaRPr lang="en-US" b="1" dirty="0">
              <a:solidFill>
                <a:schemeClr val="tx1"/>
              </a:solidFill>
              <a:highlight>
                <a:srgbClr val="FFFF00"/>
              </a:highlight>
              <a:latin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48CD8EC6-865D-481D-9B62-1210FF25607A}"/>
              </a:ext>
            </a:extLst>
          </p:cNvPr>
          <p:cNvPicPr>
            <a:picLocks noChangeAspect="1"/>
          </p:cNvPicPr>
          <p:nvPr/>
        </p:nvPicPr>
        <p:blipFill>
          <a:blip r:embed="rId7"/>
          <a:stretch>
            <a:fillRect/>
          </a:stretch>
        </p:blipFill>
        <p:spPr>
          <a:xfrm>
            <a:off x="5755217" y="609600"/>
            <a:ext cx="3425652" cy="5353051"/>
          </a:xfrm>
          <a:prstGeom prst="rect">
            <a:avLst/>
          </a:prstGeom>
        </p:spPr>
      </p:pic>
    </p:spTree>
    <p:extLst>
      <p:ext uri="{BB962C8B-B14F-4D97-AF65-F5344CB8AC3E}">
        <p14:creationId xmlns:p14="http://schemas.microsoft.com/office/powerpoint/2010/main" xmlns="" val="255044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8625"/>
          </a:xfrm>
        </p:spPr>
        <p:txBody>
          <a:bodyPr/>
          <a:lstStyle/>
          <a:p>
            <a:r>
              <a:rPr lang="en-US" dirty="0"/>
              <a:t>Questions??</a:t>
            </a:r>
          </a:p>
        </p:txBody>
      </p:sp>
      <p:pic>
        <p:nvPicPr>
          <p:cNvPr id="6" name="Picture 5" descr="Question mark 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54240" y="881148"/>
            <a:ext cx="6101041" cy="5918290"/>
          </a:xfrm>
          <a:prstGeom prst="rect">
            <a:avLst/>
          </a:prstGeom>
        </p:spPr>
      </p:pic>
      <p:sp>
        <p:nvSpPr>
          <p:cNvPr id="7" name="Content Placeholder 6"/>
          <p:cNvSpPr>
            <a:spLocks noGrp="1"/>
          </p:cNvSpPr>
          <p:nvPr>
            <p:ph idx="1"/>
          </p:nvPr>
        </p:nvSpPr>
        <p:spPr>
          <a:xfrm>
            <a:off x="677334" y="1313411"/>
            <a:ext cx="8596668" cy="5020887"/>
          </a:xfrm>
        </p:spPr>
        <p:txBody>
          <a:bodyPr/>
          <a:lstStyle/>
          <a:p>
            <a:pPr marL="0" indent="0">
              <a:buNone/>
            </a:pPr>
            <a:endParaRPr lang="en-US" dirty="0"/>
          </a:p>
        </p:txBody>
      </p:sp>
    </p:spTree>
    <p:extLst>
      <p:ext uri="{BB962C8B-B14F-4D97-AF65-F5344CB8AC3E}">
        <p14:creationId xmlns:p14="http://schemas.microsoft.com/office/powerpoint/2010/main" xmlns="" val="33308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to Additional Resources</a:t>
            </a:r>
          </a:p>
        </p:txBody>
      </p:sp>
      <p:sp>
        <p:nvSpPr>
          <p:cNvPr id="3" name="Content Placeholder 2"/>
          <p:cNvSpPr>
            <a:spLocks noGrp="1"/>
          </p:cNvSpPr>
          <p:nvPr>
            <p:ph idx="1"/>
          </p:nvPr>
        </p:nvSpPr>
        <p:spPr/>
        <p:txBody>
          <a:bodyPr>
            <a:normAutofit lnSpcReduction="10000"/>
          </a:bodyPr>
          <a:lstStyle/>
          <a:p>
            <a:r>
              <a:rPr lang="en-US" dirty="0"/>
              <a:t>National MBA’s Building Generational Wealth: </a:t>
            </a:r>
            <a:r>
              <a:rPr lang="en-US" u="sng" dirty="0">
                <a:hlinkClick r:id="rId2"/>
              </a:rPr>
              <a:t>https://www.mba.org/advocacy-and-policy/general-policy-issues/building-generational-wealth-through-homeownership [mba.org]</a:t>
            </a:r>
            <a:r>
              <a:rPr lang="en-US" dirty="0"/>
              <a:t> </a:t>
            </a:r>
          </a:p>
          <a:p>
            <a:r>
              <a:rPr lang="en-US" dirty="0"/>
              <a:t>FDICs Money Smart for Adults: </a:t>
            </a:r>
            <a:r>
              <a:rPr lang="en-US" dirty="0">
                <a:hlinkClick r:id="rId3"/>
              </a:rPr>
              <a:t>https://www.fdic.gov/resources/consumers/money-smart/teach-money-smart/money-smart-for-adults.html</a:t>
            </a:r>
            <a:endParaRPr lang="en-US" dirty="0"/>
          </a:p>
          <a:p>
            <a:r>
              <a:rPr lang="en-US" dirty="0"/>
              <a:t>Testimonial Video: </a:t>
            </a:r>
            <a:r>
              <a:rPr lang="en-US" dirty="0" err="1">
                <a:hlinkClick r:id="rId4"/>
              </a:rPr>
              <a:t>Downpayment</a:t>
            </a:r>
            <a:r>
              <a:rPr lang="en-US" dirty="0">
                <a:hlinkClick r:id="rId4"/>
              </a:rPr>
              <a:t> Assistance - Loretta (vimeo.com)</a:t>
            </a:r>
            <a:endParaRPr lang="en-US" dirty="0"/>
          </a:p>
          <a:p>
            <a:r>
              <a:rPr lang="en-US" dirty="0"/>
              <a:t>NextGen Homebuyer Report 2021 Slide Deck: </a:t>
            </a:r>
            <a:r>
              <a:rPr lang="en-US" dirty="0">
                <a:hlinkClick r:id="rId5"/>
              </a:rPr>
              <a:t>2021 NextGen Homebuyer Report - Google Slides</a:t>
            </a:r>
            <a:endParaRPr lang="en-US" dirty="0"/>
          </a:p>
          <a:p>
            <a:r>
              <a:rPr lang="en-US" dirty="0"/>
              <a:t>NextGen Homebuyer FULL Report: </a:t>
            </a:r>
            <a:r>
              <a:rPr lang="en-US" dirty="0">
                <a:hlinkClick r:id="rId6"/>
              </a:rPr>
              <a:t>COS565_2021NextGenHomebuyerReport_R3V1-09-29-21_Digital.pdf (squarespace.com)</a:t>
            </a:r>
            <a:endParaRPr lang="en-US" dirty="0"/>
          </a:p>
          <a:p>
            <a:endParaRPr lang="en-US" dirty="0"/>
          </a:p>
        </p:txBody>
      </p:sp>
    </p:spTree>
    <p:extLst>
      <p:ext uri="{BB962C8B-B14F-4D97-AF65-F5344CB8AC3E}">
        <p14:creationId xmlns:p14="http://schemas.microsoft.com/office/powerpoint/2010/main" xmlns="" val="215652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23679" cy="1320800"/>
          </a:xfrm>
        </p:spPr>
        <p:txBody>
          <a:bodyPr/>
          <a:lstStyle/>
          <a:p>
            <a:r>
              <a:rPr lang="en-US" dirty="0"/>
              <a:t>What is “Generational Wealth?”</a:t>
            </a:r>
          </a:p>
        </p:txBody>
      </p:sp>
      <p:sp>
        <p:nvSpPr>
          <p:cNvPr id="3" name="Content Placeholder 2"/>
          <p:cNvSpPr>
            <a:spLocks noGrp="1"/>
          </p:cNvSpPr>
          <p:nvPr>
            <p:ph idx="1"/>
          </p:nvPr>
        </p:nvSpPr>
        <p:spPr>
          <a:xfrm>
            <a:off x="677333" y="1529398"/>
            <a:ext cx="8596668" cy="4455843"/>
          </a:xfrm>
        </p:spPr>
        <p:txBody>
          <a:bodyPr/>
          <a:lstStyle/>
          <a:p>
            <a:pPr lvl="1"/>
            <a:r>
              <a:rPr lang="en-US" b="0" i="0" dirty="0">
                <a:solidFill>
                  <a:srgbClr val="3E4855"/>
                </a:solidFill>
                <a:effectLst/>
                <a:latin typeface="Times New Roman" panose="02020603050405020304" pitchFamily="18" charset="0"/>
                <a:cs typeface="Times New Roman" panose="02020603050405020304" pitchFamily="18" charset="0"/>
              </a:rPr>
              <a:t>Generational wealth refers to any kind of asset that families pass down to their children or grandchildren. </a:t>
            </a:r>
            <a:r>
              <a:rPr lang="en-US" sz="800" b="0" i="0" dirty="0">
                <a:solidFill>
                  <a:srgbClr val="3E4855"/>
                </a:solidFill>
                <a:effectLst/>
                <a:latin typeface="Times New Roman" panose="02020603050405020304" pitchFamily="18" charset="0"/>
                <a:cs typeface="Times New Roman" panose="02020603050405020304" pitchFamily="18" charset="0"/>
              </a:rPr>
              <a:t>(cnbc.com/select/what-is-generational-wealth/)</a:t>
            </a:r>
          </a:p>
          <a:p>
            <a:pPr lvl="1"/>
            <a:r>
              <a:rPr lang="en-US" dirty="0">
                <a:latin typeface="Times New Roman" panose="02020603050405020304" pitchFamily="18" charset="0"/>
                <a:cs typeface="Times New Roman" panose="02020603050405020304" pitchFamily="18" charset="0"/>
              </a:rPr>
              <a:t>It’s about compound interest. What you start today has the ability to grow exponentially.</a:t>
            </a:r>
          </a:p>
          <a:p>
            <a:pPr lvl="1"/>
            <a:r>
              <a:rPr lang="en-US" dirty="0">
                <a:latin typeface="Times New Roman" panose="02020603050405020304" pitchFamily="18" charset="0"/>
                <a:cs typeface="Times New Roman" panose="02020603050405020304" pitchFamily="18" charset="0"/>
              </a:rPr>
              <a:t>It isn’t just money!</a:t>
            </a:r>
          </a:p>
          <a:p>
            <a:pPr lvl="2"/>
            <a:r>
              <a:rPr lang="en-US" dirty="0">
                <a:latin typeface="Times New Roman" panose="02020603050405020304" pitchFamily="18" charset="0"/>
                <a:cs typeface="Times New Roman" panose="02020603050405020304" pitchFamily="18" charset="0"/>
              </a:rPr>
              <a:t>Property</a:t>
            </a:r>
          </a:p>
          <a:p>
            <a:pPr lvl="2"/>
            <a:r>
              <a:rPr lang="en-US" dirty="0">
                <a:latin typeface="Times New Roman" panose="02020603050405020304" pitchFamily="18" charset="0"/>
                <a:cs typeface="Times New Roman" panose="02020603050405020304" pitchFamily="18" charset="0"/>
              </a:rPr>
              <a:t>Life Insurance</a:t>
            </a:r>
          </a:p>
          <a:p>
            <a:pPr lvl="2"/>
            <a:r>
              <a:rPr lang="en-US" dirty="0">
                <a:latin typeface="Times New Roman" panose="02020603050405020304" pitchFamily="18" charset="0"/>
                <a:cs typeface="Times New Roman" panose="02020603050405020304" pitchFamily="18" charset="0"/>
              </a:rPr>
              <a:t>Stocks</a:t>
            </a:r>
          </a:p>
          <a:p>
            <a:pPr lvl="2"/>
            <a:r>
              <a:rPr lang="en-US" dirty="0">
                <a:latin typeface="Times New Roman" panose="02020603050405020304" pitchFamily="18" charset="0"/>
                <a:cs typeface="Times New Roman" panose="02020603050405020304" pitchFamily="18" charset="0"/>
              </a:rPr>
              <a:t>Education</a:t>
            </a:r>
          </a:p>
          <a:p>
            <a:pPr lvl="2"/>
            <a:r>
              <a:rPr lang="en-US" dirty="0">
                <a:latin typeface="Times New Roman" panose="02020603050405020304" pitchFamily="18" charset="0"/>
                <a:cs typeface="Times New Roman" panose="02020603050405020304" pitchFamily="18" charset="0"/>
              </a:rPr>
              <a:t>Culture/Work Ethic</a:t>
            </a:r>
          </a:p>
          <a:p>
            <a:pPr lvl="2"/>
            <a:endParaRPr lang="en-US" dirty="0"/>
          </a:p>
        </p:txBody>
      </p:sp>
      <p:pic>
        <p:nvPicPr>
          <p:cNvPr id="1028" name="Picture 4" descr="Curious Kids: where did the first seed come from?">
            <a:extLst>
              <a:ext uri="{FF2B5EF4-FFF2-40B4-BE49-F238E27FC236}">
                <a16:creationId xmlns:a16="http://schemas.microsoft.com/office/drawing/2014/main" xmlns="" id="{09CA724C-E8C7-44ED-971D-B2A59D4003F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90226" y="2546850"/>
            <a:ext cx="6610786" cy="24949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xmlns="" id="{74643F0B-388B-4084-8522-A1154EA444BC}"/>
              </a:ext>
            </a:extLst>
          </p:cNvPr>
          <p:cNvSpPr txBox="1"/>
          <p:nvPr/>
        </p:nvSpPr>
        <p:spPr>
          <a:xfrm>
            <a:off x="5604600" y="5166985"/>
            <a:ext cx="6510034" cy="369332"/>
          </a:xfrm>
          <a:prstGeom prst="rect">
            <a:avLst/>
          </a:prstGeom>
          <a:noFill/>
        </p:spPr>
        <p:txBody>
          <a:bodyPr wrap="square" rtlCol="0">
            <a:spAutoFit/>
          </a:bodyPr>
          <a:lstStyle/>
          <a:p>
            <a:r>
              <a:rPr lang="en-US" dirty="0"/>
              <a:t>Plant the seed today for a better tomorrow.</a:t>
            </a:r>
          </a:p>
        </p:txBody>
      </p:sp>
      <p:sp>
        <p:nvSpPr>
          <p:cNvPr id="13" name="TextBox 12">
            <a:extLst>
              <a:ext uri="{FF2B5EF4-FFF2-40B4-BE49-F238E27FC236}">
                <a16:creationId xmlns:a16="http://schemas.microsoft.com/office/drawing/2014/main" xmlns="" id="{11BCD536-071F-4E2B-8475-FC95F036DADE}"/>
              </a:ext>
            </a:extLst>
          </p:cNvPr>
          <p:cNvSpPr txBox="1"/>
          <p:nvPr/>
        </p:nvSpPr>
        <p:spPr>
          <a:xfrm>
            <a:off x="3843905" y="3875498"/>
            <a:ext cx="988934" cy="215444"/>
          </a:xfrm>
          <a:prstGeom prst="rect">
            <a:avLst/>
          </a:prstGeom>
          <a:noFill/>
        </p:spPr>
        <p:txBody>
          <a:bodyPr wrap="square">
            <a:spAutoFit/>
          </a:bodyPr>
          <a:lstStyle/>
          <a:p>
            <a:r>
              <a:rPr lang="en-US" sz="800" dirty="0"/>
              <a:t>Home Ownership</a:t>
            </a:r>
          </a:p>
        </p:txBody>
      </p:sp>
      <p:sp>
        <p:nvSpPr>
          <p:cNvPr id="15" name="TextBox 14">
            <a:extLst>
              <a:ext uri="{FF2B5EF4-FFF2-40B4-BE49-F238E27FC236}">
                <a16:creationId xmlns:a16="http://schemas.microsoft.com/office/drawing/2014/main" xmlns="" id="{F4735D2F-6AC2-4652-8394-3F7CB6591B9D}"/>
              </a:ext>
            </a:extLst>
          </p:cNvPr>
          <p:cNvSpPr txBox="1"/>
          <p:nvPr/>
        </p:nvSpPr>
        <p:spPr>
          <a:xfrm>
            <a:off x="4821180" y="3521555"/>
            <a:ext cx="1936940" cy="461665"/>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Future generations have more spending money without rent, more collateral for loans</a:t>
            </a:r>
          </a:p>
        </p:txBody>
      </p:sp>
      <p:sp>
        <p:nvSpPr>
          <p:cNvPr id="17" name="TextBox 16">
            <a:extLst>
              <a:ext uri="{FF2B5EF4-FFF2-40B4-BE49-F238E27FC236}">
                <a16:creationId xmlns:a16="http://schemas.microsoft.com/office/drawing/2014/main" xmlns="" id="{2F2AB2A9-12D5-4406-B09D-EC4AD185FF96}"/>
              </a:ext>
            </a:extLst>
          </p:cNvPr>
          <p:cNvSpPr txBox="1"/>
          <p:nvPr/>
        </p:nvSpPr>
        <p:spPr>
          <a:xfrm>
            <a:off x="6270771" y="3321278"/>
            <a:ext cx="1564547" cy="215444"/>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Invest/start a small business</a:t>
            </a:r>
          </a:p>
        </p:txBody>
      </p:sp>
      <p:sp>
        <p:nvSpPr>
          <p:cNvPr id="19" name="TextBox 18">
            <a:extLst>
              <a:ext uri="{FF2B5EF4-FFF2-40B4-BE49-F238E27FC236}">
                <a16:creationId xmlns:a16="http://schemas.microsoft.com/office/drawing/2014/main" xmlns="" id="{FFACD652-0CC9-459A-8BC9-BF17E1F372C3}"/>
              </a:ext>
            </a:extLst>
          </p:cNvPr>
          <p:cNvSpPr txBox="1"/>
          <p:nvPr/>
        </p:nvSpPr>
        <p:spPr>
          <a:xfrm>
            <a:off x="7835318" y="2689887"/>
            <a:ext cx="1732328" cy="215444"/>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800" b="0" i="0" u="none" strike="noStrike" kern="1200" cap="none" spc="0" normalizeH="0" baseline="0" noProof="0" dirty="0">
                <a:ln>
                  <a:noFill/>
                </a:ln>
                <a:solidFill>
                  <a:prstClr val="black"/>
                </a:solidFill>
                <a:effectLst/>
                <a:uLnTx/>
                <a:uFillTx/>
                <a:latin typeface="Trebuchet MS" panose="020B0603020202020204"/>
                <a:ea typeface="+mn-ea"/>
                <a:cs typeface="+mn-cs"/>
              </a:rPr>
              <a:t>Stability and Generational Wealth</a:t>
            </a:r>
          </a:p>
        </p:txBody>
      </p:sp>
      <p:pic>
        <p:nvPicPr>
          <p:cNvPr id="18" name="Picture 17">
            <a:extLst>
              <a:ext uri="{FF2B5EF4-FFF2-40B4-BE49-F238E27FC236}">
                <a16:creationId xmlns:a16="http://schemas.microsoft.com/office/drawing/2014/main" xmlns="" id="{A5C22837-DEF8-4B8D-B25B-043D844CF9CC}"/>
              </a:ext>
            </a:extLst>
          </p:cNvPr>
          <p:cNvPicPr>
            <a:picLocks noChangeAspect="1"/>
          </p:cNvPicPr>
          <p:nvPr/>
        </p:nvPicPr>
        <p:blipFill>
          <a:blip r:embed="rId3" cstate="screen"/>
          <a:stretch>
            <a:fillRect/>
          </a:stretch>
        </p:blipFill>
        <p:spPr>
          <a:xfrm>
            <a:off x="83890" y="4700446"/>
            <a:ext cx="5444455" cy="2040269"/>
          </a:xfrm>
          <a:prstGeom prst="rect">
            <a:avLst/>
          </a:prstGeom>
        </p:spPr>
      </p:pic>
    </p:spTree>
    <p:extLst>
      <p:ext uri="{BB962C8B-B14F-4D97-AF65-F5344CB8AC3E}">
        <p14:creationId xmlns:p14="http://schemas.microsoft.com/office/powerpoint/2010/main" xmlns="" val="18102907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608E3-9272-4E0A-A393-AAF090DF6746}"/>
              </a:ext>
            </a:extLst>
          </p:cNvPr>
          <p:cNvSpPr>
            <a:spLocks noGrp="1"/>
          </p:cNvSpPr>
          <p:nvPr>
            <p:ph type="title"/>
          </p:nvPr>
        </p:nvSpPr>
        <p:spPr/>
        <p:txBody>
          <a:bodyPr/>
          <a:lstStyle/>
          <a:p>
            <a:r>
              <a:rPr lang="en-US" dirty="0"/>
              <a:t>INKY MBA Initiative – What Our Lenders are Doing to aid with bridging the gap…</a:t>
            </a:r>
          </a:p>
        </p:txBody>
      </p:sp>
      <p:sp>
        <p:nvSpPr>
          <p:cNvPr id="3" name="Content Placeholder 2">
            <a:extLst>
              <a:ext uri="{FF2B5EF4-FFF2-40B4-BE49-F238E27FC236}">
                <a16:creationId xmlns:a16="http://schemas.microsoft.com/office/drawing/2014/main" xmlns="" id="{0C56F33A-5A22-442A-80B2-EFAF4F4DFB23}"/>
              </a:ext>
            </a:extLst>
          </p:cNvPr>
          <p:cNvSpPr>
            <a:spLocks noGrp="1"/>
          </p:cNvSpPr>
          <p:nvPr>
            <p:ph idx="1"/>
          </p:nvPr>
        </p:nvSpPr>
        <p:spPr/>
        <p:txBody>
          <a:bodyPr>
            <a:normAutofit/>
          </a:bodyPr>
          <a:lstStyle/>
          <a:p>
            <a:r>
              <a:rPr lang="en-US" dirty="0"/>
              <a:t>As a part of our group project we have reached out to see what IN and KY lenders within the MBA are doing to help close the generational wealth gap within our target demographic.  We asked the following questions:</a:t>
            </a:r>
          </a:p>
          <a:p>
            <a:pPr lvl="2"/>
            <a:r>
              <a:rPr lang="en-US" sz="1800" dirty="0">
                <a:solidFill>
                  <a:srgbClr val="26282A"/>
                </a:solidFill>
                <a:effectLst/>
                <a:latin typeface="Arial" panose="020B0604020202020204" pitchFamily="34" charset="0"/>
                <a:ea typeface="Calibri" panose="020F0502020204030204" pitchFamily="34" charset="0"/>
              </a:rPr>
              <a:t>Do you have loan originators that specialize in assisting first-time home-buyers that typically require more attention, guidance and communication?</a:t>
            </a:r>
            <a:r>
              <a:rPr lang="en-US" sz="1800" dirty="0">
                <a:solidFill>
                  <a:srgbClr val="000000"/>
                </a:solidFill>
                <a:effectLst/>
                <a:latin typeface="Arial" panose="020B0604020202020204" pitchFamily="34" charset="0"/>
                <a:ea typeface="Calibri" panose="020F0502020204030204" pitchFamily="34" charset="0"/>
              </a:rPr>
              <a:t> </a:t>
            </a:r>
          </a:p>
          <a:p>
            <a:pPr lvl="3"/>
            <a:r>
              <a:rPr lang="en-US" sz="1600" i="1" dirty="0">
                <a:solidFill>
                  <a:schemeClr val="accent1">
                    <a:lumMod val="75000"/>
                  </a:schemeClr>
                </a:solidFill>
                <a:effectLst/>
                <a:latin typeface="Arial" panose="020B0604020202020204" pitchFamily="34" charset="0"/>
                <a:ea typeface="Calibri" panose="020F0502020204030204" pitchFamily="34" charset="0"/>
              </a:rPr>
              <a:t>We received mixed responses of “Yes, absolutely,” “Yes, some,” and “Not </a:t>
            </a:r>
            <a:r>
              <a:rPr lang="en-US" sz="1600" i="1" dirty="0">
                <a:solidFill>
                  <a:schemeClr val="accent1">
                    <a:lumMod val="75000"/>
                  </a:schemeClr>
                </a:solidFill>
                <a:latin typeface="Arial" panose="020B0604020202020204" pitchFamily="34" charset="0"/>
                <a:ea typeface="Calibri" panose="020F0502020204030204" pitchFamily="34" charset="0"/>
              </a:rPr>
              <a:t>R</a:t>
            </a:r>
            <a:r>
              <a:rPr lang="en-US" sz="1600" i="1" dirty="0">
                <a:solidFill>
                  <a:schemeClr val="accent1">
                    <a:lumMod val="75000"/>
                  </a:schemeClr>
                </a:solidFill>
                <a:effectLst/>
                <a:latin typeface="Arial" panose="020B0604020202020204" pitchFamily="34" charset="0"/>
                <a:ea typeface="Calibri" panose="020F0502020204030204" pitchFamily="34" charset="0"/>
              </a:rPr>
              <a:t>eally.”</a:t>
            </a:r>
            <a:endParaRPr lang="en-US" sz="1400" i="1" dirty="0">
              <a:solidFill>
                <a:schemeClr val="accent1">
                  <a:lumMod val="75000"/>
                </a:schemeClr>
              </a:solidFill>
              <a:effectLst/>
              <a:latin typeface="Arial" panose="020B0604020202020204" pitchFamily="34" charset="0"/>
              <a:ea typeface="Calibri" panose="020F0502020204030204" pitchFamily="34" charset="0"/>
            </a:endParaRPr>
          </a:p>
          <a:p>
            <a:pPr lvl="2"/>
            <a:r>
              <a:rPr lang="en-US" sz="1800" dirty="0">
                <a:solidFill>
                  <a:srgbClr val="26282A"/>
                </a:solidFill>
                <a:effectLst/>
                <a:latin typeface="Arial" panose="020B0604020202020204" pitchFamily="34" charset="0"/>
                <a:ea typeface="Calibri" panose="020F0502020204030204" pitchFamily="34" charset="0"/>
              </a:rPr>
              <a:t>What tools and training are you providing for credit uplifting that is not just the potential borrower paying off debt up front?</a:t>
            </a:r>
            <a:r>
              <a:rPr lang="en-US" sz="1800" dirty="0">
                <a:solidFill>
                  <a:srgbClr val="000000"/>
                </a:solidFill>
                <a:effectLst/>
                <a:latin typeface="Arial" panose="020B0604020202020204" pitchFamily="34" charset="0"/>
                <a:ea typeface="Calibri" panose="020F0502020204030204" pitchFamily="34" charset="0"/>
              </a:rPr>
              <a:t> </a:t>
            </a:r>
          </a:p>
          <a:p>
            <a:pPr lvl="3"/>
            <a:r>
              <a:rPr lang="en-US" sz="1600" i="1" dirty="0">
                <a:solidFill>
                  <a:schemeClr val="accent1">
                    <a:lumMod val="75000"/>
                  </a:schemeClr>
                </a:solidFill>
                <a:effectLst/>
                <a:latin typeface="Arial" panose="020B0604020202020204" pitchFamily="34" charset="0"/>
                <a:ea typeface="Calibri" panose="020F0502020204030204" pitchFamily="34" charset="0"/>
              </a:rPr>
              <a:t>Each lender who responded has partnerships with vendors or partner with housing to assist with this.</a:t>
            </a:r>
          </a:p>
          <a:p>
            <a:pPr lvl="3"/>
            <a:endParaRPr lang="en-US" sz="1600" dirty="0">
              <a:solidFill>
                <a:srgbClr val="000000"/>
              </a:solidFill>
              <a:latin typeface="Arial" panose="020B0604020202020204" pitchFamily="34" charset="0"/>
              <a:ea typeface="Calibri" panose="020F0502020204030204" pitchFamily="34" charset="0"/>
            </a:endParaRPr>
          </a:p>
          <a:p>
            <a:pPr lvl="2"/>
            <a:endParaRPr lang="en-US" dirty="0"/>
          </a:p>
          <a:p>
            <a:pPr lvl="2"/>
            <a:endParaRPr lang="en-US" dirty="0"/>
          </a:p>
        </p:txBody>
      </p:sp>
    </p:spTree>
    <p:extLst>
      <p:ext uri="{BB962C8B-B14F-4D97-AF65-F5344CB8AC3E}">
        <p14:creationId xmlns:p14="http://schemas.microsoft.com/office/powerpoint/2010/main" xmlns="" val="32297263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98405-C3D2-4B6B-ABEE-FA42063180EA}"/>
              </a:ext>
            </a:extLst>
          </p:cNvPr>
          <p:cNvSpPr>
            <a:spLocks noGrp="1"/>
          </p:cNvSpPr>
          <p:nvPr>
            <p:ph type="title"/>
          </p:nvPr>
        </p:nvSpPr>
        <p:spPr/>
        <p:txBody>
          <a:bodyPr/>
          <a:lstStyle/>
          <a:p>
            <a:r>
              <a:rPr lang="en-US" dirty="0"/>
              <a:t>INKY MBA Initiative – What Our Lenders are Doing continued….</a:t>
            </a:r>
          </a:p>
        </p:txBody>
      </p:sp>
      <p:sp>
        <p:nvSpPr>
          <p:cNvPr id="3" name="Content Placeholder 2">
            <a:extLst>
              <a:ext uri="{FF2B5EF4-FFF2-40B4-BE49-F238E27FC236}">
                <a16:creationId xmlns:a16="http://schemas.microsoft.com/office/drawing/2014/main" xmlns="" id="{E336E0C4-354E-4A37-B7F3-8E76BD34BF57}"/>
              </a:ext>
            </a:extLst>
          </p:cNvPr>
          <p:cNvSpPr>
            <a:spLocks noGrp="1"/>
          </p:cNvSpPr>
          <p:nvPr>
            <p:ph idx="1"/>
          </p:nvPr>
        </p:nvSpPr>
        <p:spPr/>
        <p:txBody>
          <a:bodyPr>
            <a:normAutofit/>
          </a:bodyPr>
          <a:lstStyle/>
          <a:p>
            <a:pPr lvl="2"/>
            <a:r>
              <a:rPr lang="en-US" sz="1800" dirty="0">
                <a:solidFill>
                  <a:srgbClr val="26282A"/>
                </a:solidFill>
                <a:effectLst/>
                <a:latin typeface="Arial" panose="020B0604020202020204" pitchFamily="34" charset="0"/>
                <a:ea typeface="Calibri" panose="020F0502020204030204" pitchFamily="34" charset="0"/>
              </a:rPr>
              <a:t>How does your company market to minority groups, especially when there is a language barrier?</a:t>
            </a:r>
          </a:p>
          <a:p>
            <a:pPr lvl="3"/>
            <a:r>
              <a:rPr lang="en-US" sz="1600" i="1" dirty="0">
                <a:solidFill>
                  <a:schemeClr val="accent1">
                    <a:lumMod val="75000"/>
                  </a:schemeClr>
                </a:solidFill>
                <a:latin typeface="Arial" panose="020B0604020202020204" pitchFamily="34" charset="0"/>
                <a:ea typeface="Calibri" panose="020F0502020204030204" pitchFamily="34" charset="0"/>
              </a:rPr>
              <a:t>We received mixed responses as to what is being done to target these groups. We have lenders who are working on initiatives to have something in place. While there are some that are already active in ensuring this demographic is being served.</a:t>
            </a:r>
            <a:endParaRPr lang="en-US" sz="1600" i="1" dirty="0">
              <a:solidFill>
                <a:schemeClr val="accent1">
                  <a:lumMod val="75000"/>
                </a:schemeClr>
              </a:solidFill>
              <a:effectLst/>
              <a:latin typeface="Arial" panose="020B0604020202020204" pitchFamily="34" charset="0"/>
              <a:ea typeface="Calibri" panose="020F0502020204030204" pitchFamily="34" charset="0"/>
            </a:endParaRPr>
          </a:p>
          <a:p>
            <a:pPr lvl="2"/>
            <a:r>
              <a:rPr lang="en-US" sz="1800" dirty="0">
                <a:solidFill>
                  <a:srgbClr val="26282A"/>
                </a:solidFill>
                <a:effectLst/>
                <a:latin typeface="Arial" panose="020B0604020202020204" pitchFamily="34" charset="0"/>
                <a:ea typeface="Calibri" panose="020F0502020204030204" pitchFamily="34" charset="0"/>
              </a:rPr>
              <a:t>Do you offer homeownership courses/counseling for individuals who do not qualify for a mortgage?</a:t>
            </a:r>
            <a:r>
              <a:rPr lang="en-US" sz="1800" dirty="0">
                <a:solidFill>
                  <a:srgbClr val="000000"/>
                </a:solidFill>
                <a:effectLst/>
                <a:latin typeface="Arial" panose="020B0604020202020204" pitchFamily="34" charset="0"/>
                <a:ea typeface="Calibri" panose="020F0502020204030204" pitchFamily="34" charset="0"/>
              </a:rPr>
              <a:t> </a:t>
            </a:r>
          </a:p>
          <a:p>
            <a:pPr lvl="3"/>
            <a:r>
              <a:rPr lang="en-US" sz="1600" i="1" dirty="0">
                <a:solidFill>
                  <a:schemeClr val="accent1">
                    <a:lumMod val="75000"/>
                  </a:schemeClr>
                </a:solidFill>
                <a:latin typeface="Arial" panose="020B0604020202020204" pitchFamily="34" charset="0"/>
                <a:ea typeface="Calibri" panose="020F0502020204030204" pitchFamily="34" charset="0"/>
              </a:rPr>
              <a:t>All lenders who responded offer services to help these groups work towards their goal of attaining homeownership either via referring them to counseling agencies or working with them direct.</a:t>
            </a:r>
          </a:p>
          <a:p>
            <a:pPr lvl="2"/>
            <a:r>
              <a:rPr lang="en-US" sz="1800" dirty="0">
                <a:solidFill>
                  <a:srgbClr val="000000"/>
                </a:solidFill>
                <a:latin typeface="Arial" panose="020B0604020202020204" pitchFamily="34" charset="0"/>
                <a:ea typeface="Calibri" panose="020F0502020204030204" pitchFamily="34" charset="0"/>
              </a:rPr>
              <a:t>BUT… Could we be doing </a:t>
            </a:r>
            <a:r>
              <a:rPr lang="en-US" sz="1800" b="1" u="sng" dirty="0">
                <a:solidFill>
                  <a:srgbClr val="000000"/>
                </a:solidFill>
                <a:latin typeface="Arial" panose="020B0604020202020204" pitchFamily="34" charset="0"/>
                <a:ea typeface="Calibri" panose="020F0502020204030204" pitchFamily="34" charset="0"/>
              </a:rPr>
              <a:t>MORE </a:t>
            </a:r>
            <a:r>
              <a:rPr lang="en-US" sz="1800" b="1" dirty="0">
                <a:solidFill>
                  <a:srgbClr val="000000"/>
                </a:solidFill>
                <a:latin typeface="Arial" panose="020B0604020202020204" pitchFamily="34" charset="0"/>
                <a:ea typeface="Calibri" panose="020F0502020204030204" pitchFamily="34" charset="0"/>
              </a:rPr>
              <a:t>???</a:t>
            </a:r>
          </a:p>
          <a:p>
            <a:pPr marL="1371600" lvl="3" indent="0">
              <a:buNone/>
            </a:pPr>
            <a:endParaRPr lang="en-US" sz="1600" dirty="0">
              <a:solidFill>
                <a:srgbClr val="000000"/>
              </a:solidFill>
              <a:effectLst/>
              <a:latin typeface="Arial" panose="020B0604020202020204" pitchFamily="34" charset="0"/>
              <a:ea typeface="Calibri" panose="020F0502020204030204" pitchFamily="34" charset="0"/>
            </a:endParaRPr>
          </a:p>
          <a:p>
            <a:pPr lvl="3"/>
            <a:endParaRPr lang="en-US" sz="16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37223793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INKY MBA Initiative – What Can We Do?</a:t>
            </a:r>
          </a:p>
        </p:txBody>
      </p:sp>
      <p:sp>
        <p:nvSpPr>
          <p:cNvPr id="3" name="Content Placeholder 2"/>
          <p:cNvSpPr>
            <a:spLocks noGrp="1"/>
          </p:cNvSpPr>
          <p:nvPr>
            <p:ph idx="1"/>
          </p:nvPr>
        </p:nvSpPr>
        <p:spPr>
          <a:xfrm>
            <a:off x="677334" y="1712423"/>
            <a:ext cx="8596668" cy="4328940"/>
          </a:xfrm>
        </p:spPr>
        <p:txBody>
          <a:bodyPr>
            <a:normAutofit fontScale="92500" lnSpcReduction="10000"/>
          </a:bodyPr>
          <a:lstStyle/>
          <a:p>
            <a:r>
              <a:rPr lang="en-US" dirty="0"/>
              <a:t>Take on an initiave to dispel the myths by means of social media takeover that markets and speaks to our core demographic.</a:t>
            </a:r>
          </a:p>
          <a:p>
            <a:r>
              <a:rPr lang="en-US" dirty="0"/>
              <a:t>Take advantage and promote Indiana Housing and Kentucky Housing Corporation (KHC) programs to our customers.</a:t>
            </a:r>
          </a:p>
          <a:p>
            <a:r>
              <a:rPr lang="en-US" dirty="0"/>
              <a:t>IN/KY Habitat for Humanity </a:t>
            </a:r>
          </a:p>
          <a:p>
            <a:pPr lvl="1"/>
            <a:r>
              <a:rPr lang="en-US" dirty="0"/>
              <a:t>Get involved in the community; participate in a local build.</a:t>
            </a:r>
          </a:p>
          <a:p>
            <a:r>
              <a:rPr lang="en-US" dirty="0"/>
              <a:t>Presentations in local high schools</a:t>
            </a:r>
          </a:p>
          <a:p>
            <a:pPr lvl="1"/>
            <a:r>
              <a:rPr lang="en-US" dirty="0"/>
              <a:t>Include in high school curriculum </a:t>
            </a:r>
            <a:r>
              <a:rPr lang="en-US" dirty="0">
                <a:sym typeface="Wingdings" panose="05000000000000000000" pitchFamily="2" charset="2"/>
              </a:rPr>
              <a:t> Potentially work with state to have added.</a:t>
            </a:r>
            <a:endParaRPr lang="en-US" dirty="0"/>
          </a:p>
          <a:p>
            <a:pPr lvl="1"/>
            <a:r>
              <a:rPr lang="en-US" dirty="0"/>
              <a:t>Maybe have a presentation in the evening in an auditorium to encompass a broader range of people.</a:t>
            </a:r>
          </a:p>
          <a:p>
            <a:r>
              <a:rPr lang="en-US" dirty="0"/>
              <a:t>Set up a referral system, complete with points of contact (POCs) with member lenders who have applicable loan programs in place.</a:t>
            </a:r>
          </a:p>
          <a:p>
            <a:pPr lvl="1"/>
            <a:r>
              <a:rPr lang="en-US" dirty="0"/>
              <a:t>Create a page on the MBA websites geared toward the consumers; include links to resources and / or participating lenders.</a:t>
            </a:r>
          </a:p>
          <a:p>
            <a:pPr marL="457200" lvl="1" indent="0">
              <a:buNone/>
            </a:pPr>
            <a:endParaRPr lang="en-US" dirty="0"/>
          </a:p>
          <a:p>
            <a:endParaRPr lang="en-US" dirty="0"/>
          </a:p>
        </p:txBody>
      </p:sp>
    </p:spTree>
    <p:extLst>
      <p:ext uri="{BB962C8B-B14F-4D97-AF65-F5344CB8AC3E}">
        <p14:creationId xmlns:p14="http://schemas.microsoft.com/office/powerpoint/2010/main" xmlns="" val="42541523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8625"/>
          </a:xfrm>
        </p:spPr>
        <p:txBody>
          <a:bodyPr/>
          <a:lstStyle/>
          <a:p>
            <a:r>
              <a:rPr lang="en-US" dirty="0" err="1"/>
              <a:t>Mythbusting</a:t>
            </a:r>
            <a:endParaRPr lang="en-US" dirty="0"/>
          </a:p>
        </p:txBody>
      </p:sp>
      <p:sp>
        <p:nvSpPr>
          <p:cNvPr id="3" name="Content Placeholder 2"/>
          <p:cNvSpPr>
            <a:spLocks noGrp="1"/>
          </p:cNvSpPr>
          <p:nvPr>
            <p:ph idx="1"/>
          </p:nvPr>
        </p:nvSpPr>
        <p:spPr>
          <a:xfrm>
            <a:off x="677334" y="1554481"/>
            <a:ext cx="8596668" cy="4486882"/>
          </a:xfrm>
        </p:spPr>
        <p:txBody>
          <a:bodyPr/>
          <a:lstStyle/>
          <a:p>
            <a:r>
              <a:rPr lang="en-US" dirty="0"/>
              <a:t>What are the top 3 things deterring this population from home ownership?</a:t>
            </a:r>
          </a:p>
          <a:p>
            <a:pPr lvl="1"/>
            <a:r>
              <a:rPr lang="en-US" dirty="0"/>
              <a:t>Down Payment</a:t>
            </a:r>
          </a:p>
          <a:p>
            <a:pPr lvl="1"/>
            <a:r>
              <a:rPr lang="en-US" dirty="0"/>
              <a:t>Debt-to-Income (DTI)</a:t>
            </a:r>
          </a:p>
          <a:p>
            <a:pPr lvl="1"/>
            <a:r>
              <a:rPr lang="en-US" dirty="0"/>
              <a:t>Credit Score</a:t>
            </a:r>
          </a:p>
          <a:p>
            <a:pPr lvl="1"/>
            <a:endParaRPr lang="en-US" dirty="0"/>
          </a:p>
        </p:txBody>
      </p:sp>
      <p:pic>
        <p:nvPicPr>
          <p:cNvPr id="4" name="Picture 3" descr="No home ownership without a financial plan | on Instagram ..."/>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66160" y="2919153"/>
            <a:ext cx="3048000" cy="3048000"/>
          </a:xfrm>
          <a:prstGeom prst="rect">
            <a:avLst/>
          </a:prstGeom>
        </p:spPr>
      </p:pic>
    </p:spTree>
    <p:extLst>
      <p:ext uri="{BB962C8B-B14F-4D97-AF65-F5344CB8AC3E}">
        <p14:creationId xmlns:p14="http://schemas.microsoft.com/office/powerpoint/2010/main" xmlns="" val="18818719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5498"/>
          </a:xfrm>
        </p:spPr>
        <p:txBody>
          <a:bodyPr>
            <a:normAutofit fontScale="90000"/>
          </a:bodyPr>
          <a:lstStyle/>
          <a:p>
            <a:r>
              <a:rPr lang="en-US" dirty="0"/>
              <a:t>Common Myths About Homeownership</a:t>
            </a:r>
            <a:br>
              <a:rPr lang="en-US" dirty="0"/>
            </a:br>
            <a:endParaRPr lang="en-US" dirty="0"/>
          </a:p>
        </p:txBody>
      </p:sp>
      <p:sp>
        <p:nvSpPr>
          <p:cNvPr id="3" name="Content Placeholder 2"/>
          <p:cNvSpPr>
            <a:spLocks noGrp="1"/>
          </p:cNvSpPr>
          <p:nvPr>
            <p:ph idx="1"/>
          </p:nvPr>
        </p:nvSpPr>
        <p:spPr>
          <a:xfrm>
            <a:off x="677334" y="1587731"/>
            <a:ext cx="8596668" cy="4594947"/>
          </a:xfrm>
        </p:spPr>
        <p:txBody>
          <a:bodyPr/>
          <a:lstStyle/>
          <a:p>
            <a:r>
              <a:rPr lang="en-US" sz="2400" b="1" u="sng" dirty="0"/>
              <a:t>Myth:</a:t>
            </a:r>
            <a:r>
              <a:rPr lang="en-US" sz="2400" dirty="0"/>
              <a:t> Don’t I need a large down payment saved before I can buy a home?</a:t>
            </a:r>
          </a:p>
          <a:p>
            <a:pPr lvl="1"/>
            <a:r>
              <a:rPr lang="en-US" sz="2400" b="1" u="sng" dirty="0"/>
              <a:t>Fact</a:t>
            </a:r>
            <a:r>
              <a:rPr lang="en-US" sz="2400" dirty="0"/>
              <a:t>: No, there are many mortgage options with little to no down payment if you qualify.</a:t>
            </a:r>
          </a:p>
          <a:p>
            <a:r>
              <a:rPr lang="en-US" sz="2400" b="1" u="sng" dirty="0"/>
              <a:t>Myth:</a:t>
            </a:r>
            <a:r>
              <a:rPr lang="en-US" sz="2400" dirty="0"/>
              <a:t> Doesn’t my credit have to be perfect?</a:t>
            </a:r>
          </a:p>
          <a:p>
            <a:pPr lvl="1"/>
            <a:r>
              <a:rPr lang="en-US" sz="2400" b="1" u="sng" dirty="0"/>
              <a:t>Fact</a:t>
            </a:r>
            <a:r>
              <a:rPr lang="en-US" sz="2400" dirty="0"/>
              <a:t>: No, perfection is not a requirement, however an established responsible credit history is important. Financial Institutions/Lenders can offer programs pending credit ranges.</a:t>
            </a:r>
          </a:p>
          <a:p>
            <a:endParaRPr lang="en-US" dirty="0"/>
          </a:p>
        </p:txBody>
      </p:sp>
    </p:spTree>
    <p:extLst>
      <p:ext uri="{BB962C8B-B14F-4D97-AF65-F5344CB8AC3E}">
        <p14:creationId xmlns:p14="http://schemas.microsoft.com/office/powerpoint/2010/main" xmlns="" val="25126799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7185"/>
          </a:xfrm>
        </p:spPr>
        <p:txBody>
          <a:bodyPr>
            <a:normAutofit/>
          </a:bodyPr>
          <a:lstStyle/>
          <a:p>
            <a:r>
              <a:rPr lang="en-US" sz="3200" dirty="0"/>
              <a:t>Common Myths About Homeownership (Cont.)</a:t>
            </a:r>
          </a:p>
        </p:txBody>
      </p:sp>
      <p:sp>
        <p:nvSpPr>
          <p:cNvPr id="3" name="Content Placeholder 2"/>
          <p:cNvSpPr>
            <a:spLocks noGrp="1"/>
          </p:cNvSpPr>
          <p:nvPr>
            <p:ph idx="1"/>
          </p:nvPr>
        </p:nvSpPr>
        <p:spPr>
          <a:xfrm>
            <a:off x="677334" y="1479665"/>
            <a:ext cx="8596668" cy="4561697"/>
          </a:xfrm>
        </p:spPr>
        <p:txBody>
          <a:bodyPr>
            <a:normAutofit/>
          </a:bodyPr>
          <a:lstStyle/>
          <a:p>
            <a:r>
              <a:rPr lang="en-US" sz="2000" b="1" u="sng" dirty="0"/>
              <a:t>Myth:</a:t>
            </a:r>
            <a:r>
              <a:rPr lang="en-US" sz="2000" dirty="0"/>
              <a:t> I cannot buy a home while I have student loan obligations, right?</a:t>
            </a:r>
          </a:p>
          <a:p>
            <a:pPr lvl="1"/>
            <a:r>
              <a:rPr lang="en-US" sz="2000" b="1" u="sng" dirty="0"/>
              <a:t>Fact:</a:t>
            </a:r>
            <a:r>
              <a:rPr lang="en-US" sz="2000" dirty="0"/>
              <a:t> No, fact is that student loan obligations can be included in the qualifying process.</a:t>
            </a:r>
          </a:p>
          <a:p>
            <a:r>
              <a:rPr lang="en-US" sz="2000" b="1" u="sng" dirty="0"/>
              <a:t>Myth:</a:t>
            </a:r>
            <a:r>
              <a:rPr lang="en-US" sz="2000" dirty="0"/>
              <a:t> I cannot buy a home on my own. Isn’t it an automatic requirement that I have someone else on the loan with me?</a:t>
            </a:r>
          </a:p>
          <a:p>
            <a:pPr lvl="1"/>
            <a:r>
              <a:rPr lang="en-US" sz="2000" b="1" u="sng" dirty="0"/>
              <a:t>Fact:</a:t>
            </a:r>
            <a:r>
              <a:rPr lang="en-US" sz="2000" dirty="0"/>
              <a:t> No, that is not an automatic requirement. A qualifying Individual can obtain a mortgage loan on their own.</a:t>
            </a:r>
          </a:p>
          <a:p>
            <a:r>
              <a:rPr lang="en-US" sz="2000" b="1" u="sng" dirty="0"/>
              <a:t>Myth:</a:t>
            </a:r>
            <a:r>
              <a:rPr lang="en-US" sz="2000" dirty="0"/>
              <a:t> Applying for a mortgage is too complicated.</a:t>
            </a:r>
          </a:p>
          <a:p>
            <a:pPr lvl="1"/>
            <a:r>
              <a:rPr lang="en-US" sz="2000" b="1" u="sng" dirty="0"/>
              <a:t>Fact:</a:t>
            </a:r>
            <a:r>
              <a:rPr lang="en-US" sz="2000" dirty="0"/>
              <a:t> Not at all, there are Financial Institutions/Lenders that will walk you through a step  by step process as well as offering Homebuyer Education Courses.</a:t>
            </a:r>
          </a:p>
          <a:p>
            <a:endParaRPr lang="en-US" dirty="0"/>
          </a:p>
        </p:txBody>
      </p:sp>
    </p:spTree>
    <p:extLst>
      <p:ext uri="{BB962C8B-B14F-4D97-AF65-F5344CB8AC3E}">
        <p14:creationId xmlns:p14="http://schemas.microsoft.com/office/powerpoint/2010/main" xmlns="" val="1609461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666</TotalTime>
  <Words>1745</Words>
  <Application>Microsoft Office PowerPoint</Application>
  <PresentationFormat>Custom</PresentationFormat>
  <Paragraphs>175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Facet</vt:lpstr>
      <vt:lpstr>  Building Generational Wealth</vt:lpstr>
      <vt:lpstr>Slide 2</vt:lpstr>
      <vt:lpstr>What is “Generational Wealth?”</vt:lpstr>
      <vt:lpstr>INKY MBA Initiative – What Our Lenders are Doing to aid with bridging the gap…</vt:lpstr>
      <vt:lpstr>INKY MBA Initiative – What Our Lenders are Doing continued….</vt:lpstr>
      <vt:lpstr>INKY MBA Initiative – What Can We Do?</vt:lpstr>
      <vt:lpstr>Mythbusting</vt:lpstr>
      <vt:lpstr>Common Myths About Homeownership </vt:lpstr>
      <vt:lpstr>Common Myths About Homeownership (Cont.)</vt:lpstr>
      <vt:lpstr>Social Media Initiative</vt:lpstr>
      <vt:lpstr>Social Media Initiative</vt:lpstr>
      <vt:lpstr>Social Media Initiative</vt:lpstr>
      <vt:lpstr>Social Media Initiative</vt:lpstr>
      <vt:lpstr>Social Media initiative and reaching out to younger generations</vt:lpstr>
      <vt:lpstr>Social Media initiative and reaching out to younger generations</vt:lpstr>
      <vt:lpstr>Call to action for Social Media Presence and proposal</vt:lpstr>
      <vt:lpstr>Promoting Current Programs as options in our communities</vt:lpstr>
      <vt:lpstr>Kentucky Housing Corp</vt:lpstr>
      <vt:lpstr>Kentucky Housing Corporation (KHC) </vt:lpstr>
      <vt:lpstr>Kentucky Housing Corp</vt:lpstr>
      <vt:lpstr>Kentucky Housing Corp</vt:lpstr>
      <vt:lpstr>Kentucky Housing Corp</vt:lpstr>
      <vt:lpstr>Indiana Housing and Community Development Authority (IHCDA)</vt:lpstr>
      <vt:lpstr>IHCDA Programs - First Place</vt:lpstr>
      <vt:lpstr>IHCDA Programs – Next Home</vt:lpstr>
      <vt:lpstr>IHCDA Programs – Mortgage Credit Certificate (MCC)</vt:lpstr>
      <vt:lpstr>Targeted Areas - Indiana</vt:lpstr>
      <vt:lpstr>Questions??</vt:lpstr>
      <vt:lpstr>Links to Additional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Generational Wealth</dc:title>
  <dc:creator>Jennifer Jones</dc:creator>
  <cp:lastModifiedBy>Rhonda Bartlett</cp:lastModifiedBy>
  <cp:revision>58</cp:revision>
  <cp:lastPrinted>2021-12-15T13:15:38Z</cp:lastPrinted>
  <dcterms:created xsi:type="dcterms:W3CDTF">2021-11-30T16:06:12Z</dcterms:created>
  <dcterms:modified xsi:type="dcterms:W3CDTF">2021-12-27T14:28:46Z</dcterms:modified>
</cp:coreProperties>
</file>