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4" r:id="rId7"/>
    <p:sldId id="265" r:id="rId8"/>
    <p:sldId id="262" r:id="rId9"/>
    <p:sldId id="263" r:id="rId10"/>
  </p:sldIdLst>
  <p:sldSz cx="12192000" cy="6858000"/>
  <p:notesSz cx="7102475" cy="93884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6" d="100"/>
          <a:sy n="86" d="100"/>
        </p:scale>
        <p:origin x="51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74423" y="802298"/>
            <a:ext cx="8637073" cy="2920713"/>
          </a:xfrm>
        </p:spPr>
        <p:txBody>
          <a:bodyPr bIns="0" anchor="b">
            <a:normAutofit/>
          </a:bodyPr>
          <a:lstStyle>
            <a:lvl1pPr algn="ctr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74424" y="3724074"/>
            <a:ext cx="8637072" cy="977621"/>
          </a:xfrm>
        </p:spPr>
        <p:txBody>
          <a:bodyPr tIns="91440" bIns="91440">
            <a:normAutofit/>
          </a:bodyPr>
          <a:lstStyle>
            <a:lvl1pPr marL="0" indent="0" algn="ctr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1579" y="329307"/>
            <a:ext cx="5626774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7683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7052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518654" cy="465988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4423" y="1756130"/>
            <a:ext cx="8643154" cy="1969007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4423" y="3725137"/>
            <a:ext cx="8643154" cy="1093987"/>
          </a:xfrm>
        </p:spPr>
        <p:txBody>
          <a:bodyPr tIns="91440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293577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488654" cy="344859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54140" y="2017343"/>
            <a:ext cx="4488654" cy="344152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295603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488794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488794" cy="264445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56025" y="2023003"/>
            <a:ext cx="4488794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56025" y="2821491"/>
            <a:ext cx="4488794" cy="263737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2961967" cy="2406518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3032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2961967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blipFill dpi="0" rotWithShape="1">
              <a:blip r:embed="rId2">
                <a:alphaModFix amt="30000"/>
              </a:blip>
              <a:srcRect/>
              <a:tile tx="0" ty="0" sx="100000" sy="100000" flip="none" algn="ctr"/>
            </a:blip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 extrusionH="76200" contourW="12700" prstMaterial="matte">
              <a:bevelT w="152400" h="50800" prst="softRound"/>
              <a:extrusionClr>
                <a:schemeClr val="tx2"/>
              </a:extrusionClr>
              <a:contourClr>
                <a:schemeClr val="bg2"/>
              </a:contourClr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38100" cmpd="sng">
              <a:solidFill>
                <a:schemeClr val="tx2">
                  <a:lumMod val="25000"/>
                </a:schemeClr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2"/>
            <a:ext cx="5532328" cy="1922299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50000"/>
              <a:lumOff val="50000"/>
              <a:alpha val="80000"/>
            </a:schemeClr>
          </a:solidFill>
          <a:ln w="9525" cap="sq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3200" dirty="0"/>
            </a:lvl1pPr>
          </a:lstStyle>
          <a:p>
            <a:pPr lvl="0" algn="ctr"/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059600"/>
            <a:ext cx="5524404" cy="2090134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12/15/2021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291215" cy="1049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29121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42079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12/15/2021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626774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622291"/>
            <a:ext cx="12192000" cy="250598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>
                  <a:alpha val="80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29338"/>
            <a:ext cx="12192000" cy="742950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>
            <a:off x="0" y="6138142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/>
  </p:transition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channel/UCVJHYBxhlqBOx606NNyaNAw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Communication </a:t>
            </a:r>
            <a:br>
              <a:rPr lang="en-US" dirty="0"/>
            </a:br>
            <a:r>
              <a:rPr lang="en-US" dirty="0"/>
              <a:t>improvements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KentuckY</a:t>
            </a:r>
            <a:r>
              <a:rPr lang="en-US" dirty="0"/>
              <a:t> and Indiana mortgage bankers associations</a:t>
            </a:r>
          </a:p>
        </p:txBody>
      </p:sp>
    </p:spTree>
    <p:extLst>
      <p:ext uri="{BB962C8B-B14F-4D97-AF65-F5344CB8AC3E}">
        <p14:creationId xmlns:p14="http://schemas.microsoft.com/office/powerpoint/2010/main" val="2243568972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8FBD403-6FD6-4BC2-8005-CBAF99C1C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u="sng" dirty="0"/>
              <a:t>Improving Facebook Presence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A56A258-4BAE-46BD-830E-41B9782A4B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800" u="sng" dirty="0"/>
              <a:t>IMBA</a:t>
            </a:r>
            <a:r>
              <a:rPr lang="en-US" sz="2800" dirty="0"/>
              <a:t>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85E4E4E-0E8B-4698-B109-9AC896BF2C6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Update the “About” Content</a:t>
            </a:r>
          </a:p>
          <a:p>
            <a:pPr lvl="1"/>
            <a:r>
              <a:rPr lang="en-US" dirty="0"/>
              <a:t>Add a phone #</a:t>
            </a:r>
          </a:p>
          <a:p>
            <a:pPr lvl="1"/>
            <a:r>
              <a:rPr lang="en-US" dirty="0"/>
              <a:t>Include hours of operation</a:t>
            </a:r>
          </a:p>
          <a:p>
            <a:pPr lvl="1"/>
            <a:r>
              <a:rPr lang="en-US" dirty="0"/>
              <a:t>Add an email address to the contact information </a:t>
            </a:r>
          </a:p>
          <a:p>
            <a:r>
              <a:rPr lang="en-US" dirty="0"/>
              <a:t>Post more frequently about upcoming events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DEB8D0B-3D88-431E-8B1C-7532613F19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en-US" sz="2800" u="sng" dirty="0"/>
              <a:t>MBAK</a:t>
            </a:r>
            <a:r>
              <a:rPr lang="en-US" sz="2800" dirty="0"/>
              <a:t>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B4478C-ED70-48DD-B4E8-45C665629436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Add an “About” section</a:t>
            </a:r>
          </a:p>
          <a:p>
            <a:pPr lvl="1"/>
            <a:r>
              <a:rPr lang="en-US" dirty="0"/>
              <a:t>Tell about the organization</a:t>
            </a:r>
          </a:p>
          <a:p>
            <a:pPr lvl="1"/>
            <a:r>
              <a:rPr lang="en-US" dirty="0"/>
              <a:t>Include a FAQ section </a:t>
            </a:r>
          </a:p>
          <a:p>
            <a:pPr lvl="1"/>
            <a:r>
              <a:rPr lang="en-US" dirty="0"/>
              <a:t>Add a phone #</a:t>
            </a:r>
          </a:p>
          <a:p>
            <a:r>
              <a:rPr lang="en-US" dirty="0"/>
              <a:t>Post more frequently about upcoming events</a:t>
            </a:r>
          </a:p>
          <a:p>
            <a:pPr lvl="1"/>
            <a:r>
              <a:rPr lang="en-US" dirty="0"/>
              <a:t>Try to have a minimum of 2 posts a month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2945566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920BE9-6F92-4B0C-AD70-A2871B5EA6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94390" y="138222"/>
            <a:ext cx="9144000" cy="1309023"/>
          </a:xfrm>
        </p:spPr>
        <p:txBody>
          <a:bodyPr/>
          <a:lstStyle/>
          <a:p>
            <a:r>
              <a:rPr lang="en-US" dirty="0"/>
              <a:t>YouTube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6A90AA7-E679-49D8-A0C4-333BB24480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371600"/>
            <a:ext cx="9144000" cy="93566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Ways to Improve</a:t>
            </a:r>
          </a:p>
          <a:p>
            <a:r>
              <a:rPr lang="en-US" dirty="0">
                <a:solidFill>
                  <a:schemeClr val="accent1">
                    <a:lumMod val="75000"/>
                  </a:schemeClr>
                </a:solidFill>
                <a:hlinkClick r:id="rId2"/>
              </a:rPr>
              <a:t>https://www.youtube.com/channel/UCVJHYBxhlqBOx606NNyaNAw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FD2FEB9-8C64-4C6E-89BF-89D1BCE8990F}"/>
              </a:ext>
            </a:extLst>
          </p:cNvPr>
          <p:cNvSpPr txBox="1"/>
          <p:nvPr/>
        </p:nvSpPr>
        <p:spPr>
          <a:xfrm>
            <a:off x="2002465" y="2429550"/>
            <a:ext cx="818707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dirty="0"/>
              <a:t>There are not many views on the videos available</a:t>
            </a:r>
          </a:p>
          <a:p>
            <a:pPr marL="742950" lvl="1" indent="-285750"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dirty="0"/>
              <a:t>	Need to advertise more so people know the channel is available. Use other social media platforms such as Facebook or LinkedIn to get the word out</a:t>
            </a:r>
          </a:p>
          <a:p>
            <a:pPr marL="742950" lvl="1" indent="-285750"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dirty="0"/>
              <a:t>	Get people to subscribe</a:t>
            </a:r>
          </a:p>
          <a:p>
            <a:pPr lvl="1"/>
            <a:r>
              <a:rPr lang="en-US" dirty="0"/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8F7F6DB-B58B-4801-AF51-268E85F25E09}"/>
              </a:ext>
            </a:extLst>
          </p:cNvPr>
          <p:cNvSpPr txBox="1"/>
          <p:nvPr/>
        </p:nvSpPr>
        <p:spPr>
          <a:xfrm>
            <a:off x="2002465" y="3784978"/>
            <a:ext cx="777948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dirty="0"/>
              <a:t>We need to be consistent and post more videos</a:t>
            </a:r>
          </a:p>
          <a:p>
            <a:pPr marL="742950" lvl="1" indent="-285750"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dirty="0"/>
              <a:t>Can we record and post the presentations received in our modules?</a:t>
            </a:r>
          </a:p>
          <a:p>
            <a:pPr marL="742950" lvl="1" indent="-285750"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dirty="0"/>
              <a:t>Offer monthly videos with updates on changes, upcoming events, etc.  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3311983-1821-44AB-BF12-69C945081CE9}"/>
              </a:ext>
            </a:extLst>
          </p:cNvPr>
          <p:cNvSpPr txBox="1"/>
          <p:nvPr/>
        </p:nvSpPr>
        <p:spPr>
          <a:xfrm>
            <a:off x="2083981" y="5140406"/>
            <a:ext cx="76979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dirty="0"/>
              <a:t>  We need to interact more when videos are posted		    </a:t>
            </a:r>
          </a:p>
          <a:p>
            <a:pPr marL="742950" lvl="1" indent="-285750"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dirty="0"/>
              <a:t> Make comments on videos</a:t>
            </a:r>
          </a:p>
          <a:p>
            <a:pPr marL="742950" lvl="1" indent="-285750"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dirty="0"/>
              <a:t> Respond to other people's comments</a:t>
            </a:r>
          </a:p>
        </p:txBody>
      </p:sp>
    </p:spTree>
    <p:extLst>
      <p:ext uri="{BB962C8B-B14F-4D97-AF65-F5344CB8AC3E}">
        <p14:creationId xmlns:p14="http://schemas.microsoft.com/office/powerpoint/2010/main" val="444965718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Linkedin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1458" y="1678486"/>
            <a:ext cx="9291215" cy="4158641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Increase content</a:t>
            </a:r>
          </a:p>
          <a:p>
            <a:pPr lvl="1"/>
            <a:r>
              <a:rPr lang="en-US" dirty="0"/>
              <a:t>Add upcoming events</a:t>
            </a:r>
          </a:p>
          <a:p>
            <a:pPr lvl="1"/>
            <a:r>
              <a:rPr lang="en-US" dirty="0"/>
              <a:t>Recent industry news</a:t>
            </a:r>
          </a:p>
          <a:p>
            <a:pPr lvl="1"/>
            <a:r>
              <a:rPr lang="en-US" dirty="0"/>
              <a:t>Post once a month at the least</a:t>
            </a:r>
          </a:p>
          <a:p>
            <a:pPr lvl="1"/>
            <a:r>
              <a:rPr lang="en-US" dirty="0"/>
              <a:t>Perhaps add a short blog relating news content in a conversational manner (more casual, less formal)</a:t>
            </a:r>
          </a:p>
          <a:p>
            <a:r>
              <a:rPr lang="en-US" dirty="0"/>
              <a:t>More focus on the members</a:t>
            </a:r>
          </a:p>
          <a:p>
            <a:pPr lvl="1"/>
            <a:r>
              <a:rPr lang="en-US" dirty="0"/>
              <a:t>Who are they &amp; why would I want to join?</a:t>
            </a:r>
          </a:p>
          <a:p>
            <a:pPr lvl="1"/>
            <a:r>
              <a:rPr lang="en-US" dirty="0"/>
              <a:t>Needs personal touch – similar to the board related posts for fun occurrences</a:t>
            </a:r>
          </a:p>
          <a:p>
            <a:r>
              <a:rPr lang="en-US" dirty="0"/>
              <a:t>Update “About” section of new page </a:t>
            </a:r>
          </a:p>
          <a:p>
            <a:pPr lvl="1"/>
            <a:r>
              <a:rPr lang="en-US" dirty="0"/>
              <a:t>What valuable resources do you offer: education, advocacy, and networking</a:t>
            </a:r>
          </a:p>
          <a:p>
            <a:r>
              <a:rPr lang="en-US" dirty="0"/>
              <a:t>Open up the group to the public to gain more followers and interest</a:t>
            </a:r>
          </a:p>
          <a:p>
            <a:pPr lvl="1"/>
            <a:r>
              <a:rPr lang="en-US" dirty="0"/>
              <a:t>Include other Social Media links on the page in a conspicuous space</a:t>
            </a:r>
          </a:p>
          <a:p>
            <a:pPr marL="914400" lvl="2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0277" y="3196135"/>
            <a:ext cx="3383852" cy="2982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537586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451578" y="328629"/>
            <a:ext cx="9291215" cy="911448"/>
          </a:xfrm>
        </p:spPr>
        <p:txBody>
          <a:bodyPr/>
          <a:lstStyle/>
          <a:p>
            <a:r>
              <a:rPr lang="en-US" dirty="0"/>
              <a:t>Website – Contact Us/Find us on the Web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451579" y="977030"/>
            <a:ext cx="9291215" cy="4972833"/>
          </a:xfrm>
        </p:spPr>
        <p:txBody>
          <a:bodyPr>
            <a:normAutofit/>
          </a:bodyPr>
          <a:lstStyle/>
          <a:p>
            <a:r>
              <a:rPr lang="en-US" sz="1600" dirty="0"/>
              <a:t>Currently, the “Contact Us” section of the website has the HQ address, office phone, and email. While </a:t>
            </a:r>
            <a:r>
              <a:rPr lang="en-US" sz="1800" dirty="0"/>
              <a:t>this</a:t>
            </a:r>
            <a:r>
              <a:rPr lang="en-US" sz="1600" dirty="0"/>
              <a:t> is sufficient information to contact the IMBA,  we can bring it more up-to-date with our presence elsewhere on the internet and social media.</a:t>
            </a:r>
          </a:p>
          <a:p>
            <a:r>
              <a:rPr lang="en-US" sz="1600" dirty="0"/>
              <a:t>I propose an interactive contact us page – similar to some realtor’s websites – that gives the option to send emails directly to the </a:t>
            </a:r>
            <a:r>
              <a:rPr lang="en-US" sz="1600" dirty="0" err="1"/>
              <a:t>ExecDir</a:t>
            </a:r>
            <a:r>
              <a:rPr lang="en-US" sz="1600" dirty="0"/>
              <a:t> email address. This not only gives a cleaner look to the site, but also allows the leadership team to receive a form including contact information for anyone who requests information.</a:t>
            </a:r>
          </a:p>
          <a:p>
            <a:r>
              <a:rPr lang="en-US" sz="1600" dirty="0"/>
              <a:t>Additionally, on either the same contact page, or on the home landing page, we should add an RSS feed that is linked to all forms of social media. This accomplishes two things:</a:t>
            </a:r>
          </a:p>
          <a:p>
            <a:pPr lvl="1"/>
            <a:r>
              <a:rPr lang="en-US" sz="1200" dirty="0"/>
              <a:t>Allows individuals who visit the page to keep up with current goings-on in the IMBA across Facebook, LinkedIn, and (possibly) Twitter.</a:t>
            </a:r>
          </a:p>
          <a:p>
            <a:pPr lvl="1"/>
            <a:r>
              <a:rPr lang="en-US" sz="1200" dirty="0"/>
              <a:t>Shows the IMBA’s presence on all of these sites, and gives easy access – just a click away – to follow and interact with those pages to anyone who may not know that we can connect in those ways. </a:t>
            </a:r>
          </a:p>
          <a:p>
            <a:r>
              <a:rPr lang="en-US" sz="1600" dirty="0"/>
              <a:t>Making the website more streamlined and modernized in this way will help visitors to the page more easily access ways to get in touch with, and contact the IMBA.</a:t>
            </a:r>
          </a:p>
        </p:txBody>
      </p:sp>
    </p:spTree>
    <p:extLst>
      <p:ext uri="{BB962C8B-B14F-4D97-AF65-F5344CB8AC3E}">
        <p14:creationId xmlns:p14="http://schemas.microsoft.com/office/powerpoint/2010/main" val="133482462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EA12094-AF44-43FF-8422-F713F08BAD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Website Continued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64F619C-622D-48B6-8E3B-50AD42EC6A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665962"/>
            <a:ext cx="9291215" cy="4208745"/>
          </a:xfrm>
        </p:spPr>
        <p:txBody>
          <a:bodyPr>
            <a:normAutofit fontScale="85000" lnSpcReduction="10000"/>
          </a:bodyPr>
          <a:lstStyle/>
          <a:p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Forums Section - Changing to a Blog Section may be better for the Indiana Website and add this to the Kentucky Website. I found the Blog Section on the California Website to be of interest. Their articles were once a month. The Forums section did not really have much participation whereas a blog article may prompt someone to read it like when I reviewed the CA Website</a:t>
            </a:r>
          </a:p>
          <a:p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Consumer Information Section IN – Adding more links and descriptions for new programs/associations that would help with new home ownership. This may be able to be incorporated with a Helpful Links Tab (MBAKY Website) as shown in the next slide.</a:t>
            </a:r>
          </a:p>
          <a:p>
            <a:r>
              <a:rPr lang="en-US" sz="1800" b="0" kern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Career Information – Simplify or provide an employer section, similar to the California Website as shown in the next slide. This could also include perhaps a link to either add internships by employers or for students who may be interested in internships to add their contact details and information for employers to review. </a:t>
            </a:r>
            <a:endParaRPr lang="en-US" sz="1800" b="1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kern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This could be promoted on marketing to colleges and promoted to members and employers.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Add the MBA Diversity Equity and Inclusion to the IN Website – Believe this would be an addition to the website that is current in today’s environment. </a:t>
            </a:r>
          </a:p>
        </p:txBody>
      </p:sp>
    </p:spTree>
    <p:extLst>
      <p:ext uri="{BB962C8B-B14F-4D97-AF65-F5344CB8AC3E}">
        <p14:creationId xmlns:p14="http://schemas.microsoft.com/office/powerpoint/2010/main" val="3399828005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8115E4-7508-4A7F-97EB-813933C805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Newsletter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8B1376-0C83-4E23-8CFC-75170458C9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Set up the Newsletter to have an online link for members to access.</a:t>
            </a:r>
          </a:p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Content – Pick an organization for the newsletter to highlight, for example Habitat for Humanity or INHP or the new MBA home program. This could be incorporated with the website/Facebook or other social media outlets. This could also be alternated with a current or historical fact about Indiana/Kentucky.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969787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FF006C-6534-4BD7-A499-DEFE45F9EE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E-Mail Enhancements:</a:t>
            </a:r>
            <a:br>
              <a:rPr lang="en-US" dirty="0"/>
            </a:br>
            <a:r>
              <a:rPr lang="en-US" dirty="0"/>
              <a:t>Current findings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1E6911-65BE-4993-B214-7519724130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Currently, the e-mails seem to be somewhat sporadic and do not offer the bountiful information found on the webpage as example.  </a:t>
            </a:r>
          </a:p>
          <a:p>
            <a:r>
              <a:rPr lang="en-US" dirty="0"/>
              <a:t>There is an abundance of information on the website regarding upcoming events and even coverage of past events. </a:t>
            </a:r>
          </a:p>
          <a:p>
            <a:r>
              <a:rPr lang="en-US" dirty="0"/>
              <a:t>A huge opportunity is missed by not utilizing this communication as all mortgage people have and use e-mail daily. </a:t>
            </a:r>
          </a:p>
          <a:p>
            <a:r>
              <a:rPr lang="en-US" dirty="0"/>
              <a:t>This could be especially important to help capture the new people coming into the mortgage world. </a:t>
            </a:r>
          </a:p>
        </p:txBody>
      </p:sp>
    </p:spTree>
    <p:extLst>
      <p:ext uri="{BB962C8B-B14F-4D97-AF65-F5344CB8AC3E}">
        <p14:creationId xmlns:p14="http://schemas.microsoft.com/office/powerpoint/2010/main" val="1111097901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340A8D-D6E2-497E-92A2-C40DA6563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E-Mail Enhancement:</a:t>
            </a:r>
            <a:br>
              <a:rPr lang="en-US" dirty="0"/>
            </a:br>
            <a:r>
              <a:rPr lang="en-US" dirty="0"/>
              <a:t>Ideas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050896-B3DC-4325-8FAF-86644B30C7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Create a weekly e-mail to all users.</a:t>
            </a:r>
          </a:p>
          <a:p>
            <a:r>
              <a:rPr lang="en-US" dirty="0"/>
              <a:t>Be sure the e-mail covers all upcoming events, including title of the event, dates, times, costs and give more time for people to be aware and pre-register.  I think this will help grow the events as well. </a:t>
            </a:r>
          </a:p>
          <a:p>
            <a:r>
              <a:rPr lang="en-US" dirty="0"/>
              <a:t>Encourage all users who are managers to be sure to have their new employees sign up for the e-mails.  Help create excitement and get them engaged early on in their career. </a:t>
            </a:r>
          </a:p>
          <a:p>
            <a:r>
              <a:rPr lang="en-US" dirty="0"/>
              <a:t>Use e-mail to include where to find information such as the direct website, Facebook, and LinkedIn, as examples. </a:t>
            </a:r>
          </a:p>
        </p:txBody>
      </p:sp>
    </p:spTree>
    <p:extLst>
      <p:ext uri="{BB962C8B-B14F-4D97-AF65-F5344CB8AC3E}">
        <p14:creationId xmlns:p14="http://schemas.microsoft.com/office/powerpoint/2010/main" val="2705536267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9D5"/>
      </a:lt2>
      <a:accent1>
        <a:srgbClr val="FB8C29"/>
      </a:accent1>
      <a:accent2>
        <a:srgbClr val="F2C351"/>
      </a:accent2>
      <a:accent3>
        <a:srgbClr val="D0CBA5"/>
      </a:accent3>
      <a:accent4>
        <a:srgbClr val="A2C476"/>
      </a:accent4>
      <a:accent5>
        <a:srgbClr val="57C293"/>
      </a:accent5>
      <a:accent6>
        <a:srgbClr val="06BFDE"/>
      </a:accent6>
      <a:hlink>
        <a:srgbClr val="FBAE29"/>
      </a:hlink>
      <a:folHlink>
        <a:srgbClr val="EDC47E"/>
      </a:folHlink>
    </a:clrScheme>
    <a:fontScheme name="Gallery">
      <a:majorFont>
        <a:latin typeface="Rockwell" panose="020606030202050204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BB5F5D82-B5E9-469E-A815-C655ED4AF24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TM10001114[[fn=Gallery]]</Template>
  <TotalTime>112</TotalTime>
  <Words>1038</Words>
  <Application>Microsoft Office PowerPoint</Application>
  <PresentationFormat>Widescreen</PresentationFormat>
  <Paragraphs>68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Arial Narrow</vt:lpstr>
      <vt:lpstr>Rockwell</vt:lpstr>
      <vt:lpstr>Times New Roman</vt:lpstr>
      <vt:lpstr>Gallery</vt:lpstr>
      <vt:lpstr>Communication  improvements</vt:lpstr>
      <vt:lpstr>Improving Facebook Presence</vt:lpstr>
      <vt:lpstr>YouTube</vt:lpstr>
      <vt:lpstr>Linkedin</vt:lpstr>
      <vt:lpstr>Website – Contact Us/Find us on the Web</vt:lpstr>
      <vt:lpstr>Website Continued</vt:lpstr>
      <vt:lpstr>Newsletter</vt:lpstr>
      <vt:lpstr>E-Mail Enhancements: Current findings</vt:lpstr>
      <vt:lpstr>E-Mail Enhancement: Ideas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MBA- Future Leaders</dc:title>
  <dc:creator>Kathleen Kennedy</dc:creator>
  <cp:lastModifiedBy>Alan Thorup</cp:lastModifiedBy>
  <cp:revision>19</cp:revision>
  <cp:lastPrinted>2021-12-15T13:43:52Z</cp:lastPrinted>
  <dcterms:created xsi:type="dcterms:W3CDTF">2021-11-30T17:04:55Z</dcterms:created>
  <dcterms:modified xsi:type="dcterms:W3CDTF">2021-12-15T13:44:13Z</dcterms:modified>
</cp:coreProperties>
</file>